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1" r:id="rId38"/>
    <p:sldId id="290" r:id="rId39"/>
    <p:sldId id="292" r:id="rId40"/>
    <p:sldId id="293" r:id="rId41"/>
    <p:sldId id="294" r:id="rId42"/>
    <p:sldId id="295" r:id="rId43"/>
    <p:sldId id="298" r:id="rId44"/>
    <p:sldId id="299" r:id="rId45"/>
    <p:sldId id="297" r:id="rId46"/>
    <p:sldId id="300" r:id="rId47"/>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9B9B9"/>
    <a:srgbClr val="9B9B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p:cViewPr varScale="1">
        <p:scale>
          <a:sx n="75" d="100"/>
          <a:sy n="75" d="100"/>
        </p:scale>
        <p:origin x="972" y="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73302334-7E8B-4320-A1E2-4B05AC15A670}" type="datetimeFigureOut">
              <a:rPr lang="fr-FR" smtClean="0"/>
              <a:pPr/>
              <a:t>02/12/2020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08582E2-60D7-40E7-AECB-CED9E7320F8D}"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73302334-7E8B-4320-A1E2-4B05AC15A670}" type="datetimeFigureOut">
              <a:rPr lang="fr-FR" smtClean="0"/>
              <a:pPr/>
              <a:t>02/12/2020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08582E2-60D7-40E7-AECB-CED9E7320F8D}"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73302334-7E8B-4320-A1E2-4B05AC15A670}" type="datetimeFigureOut">
              <a:rPr lang="fr-FR" smtClean="0"/>
              <a:pPr/>
              <a:t>02/12/2020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08582E2-60D7-40E7-AECB-CED9E7320F8D}"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73302334-7E8B-4320-A1E2-4B05AC15A670}" type="datetimeFigureOut">
              <a:rPr lang="fr-FR" smtClean="0"/>
              <a:pPr/>
              <a:t>02/12/2020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08582E2-60D7-40E7-AECB-CED9E7320F8D}"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Espace réservé de la date 3"/>
          <p:cNvSpPr>
            <a:spLocks noGrp="1"/>
          </p:cNvSpPr>
          <p:nvPr>
            <p:ph type="dt" sz="half" idx="10"/>
          </p:nvPr>
        </p:nvSpPr>
        <p:spPr/>
        <p:txBody>
          <a:bodyPr/>
          <a:lstStyle/>
          <a:p>
            <a:fld id="{73302334-7E8B-4320-A1E2-4B05AC15A670}" type="datetimeFigureOut">
              <a:rPr lang="fr-FR" smtClean="0"/>
              <a:pPr/>
              <a:t>02/12/2020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08582E2-60D7-40E7-AECB-CED9E7320F8D}"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73302334-7E8B-4320-A1E2-4B05AC15A670}" type="datetimeFigureOut">
              <a:rPr lang="fr-FR" smtClean="0"/>
              <a:pPr/>
              <a:t>02/12/2020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08582E2-60D7-40E7-AECB-CED9E7320F8D}"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73302334-7E8B-4320-A1E2-4B05AC15A670}" type="datetimeFigureOut">
              <a:rPr lang="fr-FR" smtClean="0"/>
              <a:pPr/>
              <a:t>02/12/2020</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108582E2-60D7-40E7-AECB-CED9E7320F8D}"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73302334-7E8B-4320-A1E2-4B05AC15A670}" type="datetimeFigureOut">
              <a:rPr lang="fr-FR" smtClean="0"/>
              <a:pPr/>
              <a:t>02/12/2020</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108582E2-60D7-40E7-AECB-CED9E7320F8D}"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73302334-7E8B-4320-A1E2-4B05AC15A670}" type="datetimeFigureOut">
              <a:rPr lang="fr-FR" smtClean="0"/>
              <a:pPr/>
              <a:t>02/12/2020</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108582E2-60D7-40E7-AECB-CED9E7320F8D}"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73302334-7E8B-4320-A1E2-4B05AC15A670}" type="datetimeFigureOut">
              <a:rPr lang="fr-FR" smtClean="0"/>
              <a:pPr/>
              <a:t>02/12/2020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08582E2-60D7-40E7-AECB-CED9E7320F8D}"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Espace réservé de la date 4"/>
          <p:cNvSpPr>
            <a:spLocks noGrp="1"/>
          </p:cNvSpPr>
          <p:nvPr>
            <p:ph type="dt" sz="half" idx="10"/>
          </p:nvPr>
        </p:nvSpPr>
        <p:spPr/>
        <p:txBody>
          <a:bodyPr/>
          <a:lstStyle/>
          <a:p>
            <a:fld id="{73302334-7E8B-4320-A1E2-4B05AC15A670}" type="datetimeFigureOut">
              <a:rPr lang="fr-FR" smtClean="0"/>
              <a:pPr/>
              <a:t>02/12/2020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08582E2-60D7-40E7-AECB-CED9E7320F8D}"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Cliquez pour modifier le style du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302334-7E8B-4320-A1E2-4B05AC15A670}" type="datetimeFigureOut">
              <a:rPr lang="fr-FR" smtClean="0"/>
              <a:pPr/>
              <a:t>02/12/2020</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8582E2-60D7-40E7-AECB-CED9E7320F8D}"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38.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9.png"/><Relationship Id="rId4" Type="http://schemas.openxmlformats.org/officeDocument/2006/relationships/image" Target="../media/image1.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3" name="Picture 89" descr="C:\Users\Tom\AppData\Local\Microsoft\Windows\Temporary Internet Files\Content.IE5\3TCQXQ9O\MPj04403060000[1].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re 1"/>
          <p:cNvSpPr>
            <a:spLocks noGrp="1"/>
          </p:cNvSpPr>
          <p:nvPr>
            <p:ph type="ctrTitle"/>
          </p:nvPr>
        </p:nvSpPr>
        <p:spPr>
          <a:xfrm>
            <a:off x="179512" y="429397"/>
            <a:ext cx="6656784" cy="1470025"/>
          </a:xfrm>
        </p:spPr>
        <p:txBody>
          <a:bodyPr/>
          <a:lstStyle/>
          <a:p>
            <a:r>
              <a:rPr lang="fr-FR" dirty="0">
                <a:solidFill>
                  <a:srgbClr val="C00000"/>
                </a:solidFill>
              </a:rPr>
              <a:t>GAGNE TON CHAPITRE</a:t>
            </a:r>
          </a:p>
        </p:txBody>
      </p:sp>
      <p:sp>
        <p:nvSpPr>
          <p:cNvPr id="3" name="Sous-titre 2"/>
          <p:cNvSpPr>
            <a:spLocks noGrp="1"/>
          </p:cNvSpPr>
          <p:nvPr>
            <p:ph type="subTitle" idx="1"/>
          </p:nvPr>
        </p:nvSpPr>
        <p:spPr>
          <a:xfrm>
            <a:off x="2749556" y="4090679"/>
            <a:ext cx="6400800" cy="576064"/>
          </a:xfrm>
        </p:spPr>
        <p:txBody>
          <a:bodyPr>
            <a:normAutofit lnSpcReduction="10000"/>
          </a:bodyPr>
          <a:lstStyle/>
          <a:p>
            <a:r>
              <a:rPr lang="fr-FR" dirty="0">
                <a:solidFill>
                  <a:schemeClr val="bg1"/>
                </a:solidFill>
              </a:rPr>
              <a:t>La lettre au Père Noël du Petit Nicolas</a:t>
            </a:r>
          </a:p>
        </p:txBody>
      </p:sp>
      <p:sp>
        <p:nvSpPr>
          <p:cNvPr id="5" name="Sous-titre 2">
            <a:extLst>
              <a:ext uri="{FF2B5EF4-FFF2-40B4-BE49-F238E27FC236}">
                <a16:creationId xmlns:a16="http://schemas.microsoft.com/office/drawing/2014/main" id="{2215B8E2-A0DC-44D3-A0C4-6F01C2095B01}"/>
              </a:ext>
            </a:extLst>
          </p:cNvPr>
          <p:cNvSpPr txBox="1">
            <a:spLocks/>
          </p:cNvSpPr>
          <p:nvPr/>
        </p:nvSpPr>
        <p:spPr>
          <a:xfrm>
            <a:off x="4189716" y="6322586"/>
            <a:ext cx="4960640" cy="576064"/>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endParaRPr lang="fr-FR"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5842992" cy="1138138"/>
          </a:xfrm>
        </p:spPr>
        <p:txBody>
          <a:bodyPr>
            <a:normAutofit/>
          </a:bodyPr>
          <a:lstStyle/>
          <a:p>
            <a:pPr algn="l"/>
            <a:r>
              <a:rPr lang="fr-FR" dirty="0"/>
              <a:t>Chapitre 3</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3D8146D1-E9F6-4F77-A551-0036AE96D408}"/>
              </a:ext>
            </a:extLst>
          </p:cNvPr>
          <p:cNvSpPr txBox="1"/>
          <p:nvPr/>
        </p:nvSpPr>
        <p:spPr>
          <a:xfrm>
            <a:off x="570384" y="1818460"/>
            <a:ext cx="8003232" cy="4739439"/>
          </a:xfrm>
          <a:prstGeom prst="rect">
            <a:avLst/>
          </a:prstGeom>
          <a:noFill/>
        </p:spPr>
        <p:txBody>
          <a:bodyPr wrap="square">
            <a:spAutoFit/>
          </a:bodyPr>
          <a:lstStyle/>
          <a:p>
            <a:pPr indent="449580">
              <a:lnSpc>
                <a:spcPct val="115000"/>
              </a:lnSpc>
            </a:pPr>
            <a:r>
              <a:rPr lang="fr-FR" sz="2400" dirty="0">
                <a:solidFill>
                  <a:srgbClr val="000000"/>
                </a:solidFill>
                <a:effectLst/>
                <a:latin typeface="Calibri" panose="020F0502020204030204" pitchFamily="34" charset="0"/>
                <a:ea typeface="Calibri" panose="020F0502020204030204" pitchFamily="34" charset="0"/>
                <a:cs typeface="Dekko"/>
              </a:rPr>
              <a:t>Pour mon papa et ma maman, ce qui serait bien, c’est que vous leur donniez une petite auto dans laquelle je peux me mettre dedans, et qui marche toute seule, sans qu’on ait besoin de pédaler et qui a des phares qui s’allument, comme ceux de l’auto de papa, avant l’accident. L’auto, je l’ai vue dans la vitrine du magasin qui est un peu plus loin que l’école. Si vous donniez cette auto à mon papa et à ma maman, ce serait très bien, parce que je jouerais tout le temps dans le jardin, c’est promis, et je ne ferais plus enrager maman, qui n’aime pas que je sois tout le temps à courir dans la maison et à faire des bêtises dans la cuisine. </a:t>
            </a:r>
          </a:p>
        </p:txBody>
      </p:sp>
    </p:spTree>
    <p:extLst>
      <p:ext uri="{BB962C8B-B14F-4D97-AF65-F5344CB8AC3E}">
        <p14:creationId xmlns:p14="http://schemas.microsoft.com/office/powerpoint/2010/main" val="42012347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5842992" cy="1138138"/>
          </a:xfrm>
        </p:spPr>
        <p:txBody>
          <a:bodyPr>
            <a:normAutofit/>
          </a:bodyPr>
          <a:lstStyle/>
          <a:p>
            <a:pPr algn="l"/>
            <a:r>
              <a:rPr lang="fr-FR" dirty="0"/>
              <a:t>Chapitre 3 suite</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3D8146D1-E9F6-4F77-A551-0036AE96D408}"/>
              </a:ext>
            </a:extLst>
          </p:cNvPr>
          <p:cNvSpPr txBox="1"/>
          <p:nvPr/>
        </p:nvSpPr>
        <p:spPr>
          <a:xfrm>
            <a:off x="570384" y="2276872"/>
            <a:ext cx="8003232" cy="3465244"/>
          </a:xfrm>
          <a:prstGeom prst="rect">
            <a:avLst/>
          </a:prstGeom>
          <a:noFill/>
        </p:spPr>
        <p:txBody>
          <a:bodyPr wrap="square">
            <a:spAutoFit/>
          </a:bodyPr>
          <a:lstStyle/>
          <a:p>
            <a:pPr indent="449580">
              <a:lnSpc>
                <a:spcPct val="115000"/>
              </a:lnSpc>
            </a:pPr>
            <a:r>
              <a:rPr lang="fr-FR" sz="2400" dirty="0">
                <a:solidFill>
                  <a:srgbClr val="000000"/>
                </a:solidFill>
                <a:effectLst/>
                <a:latin typeface="Calibri" panose="020F0502020204030204" pitchFamily="34" charset="0"/>
                <a:ea typeface="Calibri" panose="020F0502020204030204" pitchFamily="34" charset="0"/>
                <a:cs typeface="Dekko"/>
              </a:rPr>
              <a:t>Et puis, papa, il pourrait lire tranquillement son journal, parce que quand je joue à la balle dans le salon il se fâche et il demande qu’est-ce qu’il a bien pu faire pour mériter ça, et que quand il a passé une journée au bureau, il aimerait bien être un peu tranquille à la maison. Si vous leur donnez la petite auto, à mon papa et à ma maman, achetez celle qui est rouge, s’il vous plaît. Il y en a une bleue aussi, mais je crois qu’ils aimeront mieux la rouge.</a:t>
            </a:r>
          </a:p>
        </p:txBody>
      </p:sp>
    </p:spTree>
    <p:extLst>
      <p:ext uri="{BB962C8B-B14F-4D97-AF65-F5344CB8AC3E}">
        <p14:creationId xmlns:p14="http://schemas.microsoft.com/office/powerpoint/2010/main" val="11000647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3 : </a:t>
            </a:r>
            <a:br>
              <a:rPr lang="fr-FR" dirty="0"/>
            </a:br>
            <a:r>
              <a:rPr lang="fr-FR" sz="2700" b="1" dirty="0"/>
              <a:t>Trouve 2 mots de la famille de :</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3D8146D1-E9F6-4F77-A551-0036AE96D408}"/>
              </a:ext>
            </a:extLst>
          </p:cNvPr>
          <p:cNvSpPr txBox="1"/>
          <p:nvPr/>
        </p:nvSpPr>
        <p:spPr>
          <a:xfrm>
            <a:off x="570384" y="1628800"/>
            <a:ext cx="8003232" cy="5127686"/>
          </a:xfrm>
          <a:prstGeom prst="rect">
            <a:avLst/>
          </a:prstGeom>
          <a:noFill/>
          <a:ln>
            <a:noFill/>
          </a:ln>
        </p:spPr>
        <p:txBody>
          <a:bodyPr wrap="square">
            <a:spAutoFit/>
          </a:bodyPr>
          <a:lstStyle/>
          <a:p>
            <a:pPr>
              <a:lnSpc>
                <a:spcPct val="150000"/>
              </a:lnSpc>
              <a:spcAft>
                <a:spcPts val="800"/>
              </a:spcAft>
            </a:pP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donniez</a:t>
            </a:r>
            <a:r>
              <a:rPr lang="fr-FR" sz="1800" dirty="0">
                <a:effectLst/>
                <a:latin typeface="Calibri" panose="020F0502020204030204" pitchFamily="34" charset="0"/>
                <a:ea typeface="Calibri" panose="020F0502020204030204" pitchFamily="34" charset="0"/>
                <a:cs typeface="Times New Roman" panose="02020603050405020304" pitchFamily="18" charset="0"/>
              </a:rPr>
              <a:t> : </a:t>
            </a:r>
            <a:r>
              <a:rPr kumimoji="0" lang="fr-FR"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_____________________________________________________</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pédaler</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 </a:t>
            </a:r>
            <a:r>
              <a:rPr kumimoji="0" lang="fr-FR" sz="18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_____________________________________________________</a:t>
            </a:r>
            <a:endParaRPr lang="fr-FR"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école</a:t>
            </a:r>
            <a:r>
              <a:rPr lang="fr-FR" sz="1800" dirty="0">
                <a:effectLst/>
                <a:latin typeface="Calibri" panose="020F0502020204030204" pitchFamily="34" charset="0"/>
                <a:ea typeface="Calibri" panose="020F0502020204030204" pitchFamily="34" charset="0"/>
                <a:cs typeface="Times New Roman" panose="02020603050405020304" pitchFamily="18" charset="0"/>
              </a:rPr>
              <a:t> : _____________________________________________________</a:t>
            </a:r>
          </a:p>
          <a:p>
            <a:pPr>
              <a:lnSpc>
                <a:spcPct val="150000"/>
              </a:lnSpc>
              <a:spcAft>
                <a:spcPts val="800"/>
              </a:spcAft>
            </a:pP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jardin</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 </a:t>
            </a:r>
            <a:r>
              <a:rPr lang="fr-FR" sz="1800" dirty="0">
                <a:effectLst/>
                <a:latin typeface="Calibri" panose="020F0502020204030204" pitchFamily="34" charset="0"/>
                <a:ea typeface="Calibri" panose="020F0502020204030204" pitchFamily="34" charset="0"/>
                <a:cs typeface="Times New Roman" panose="02020603050405020304" pitchFamily="18" charset="0"/>
              </a:rPr>
              <a:t>__________________________________________________</a:t>
            </a:r>
          </a:p>
          <a:p>
            <a:pPr>
              <a:lnSpc>
                <a:spcPct val="150000"/>
              </a:lnSpc>
              <a:spcAft>
                <a:spcPts val="800"/>
              </a:spcAft>
            </a:pP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courir</a:t>
            </a:r>
            <a:r>
              <a:rPr lang="fr-FR" sz="1800" dirty="0">
                <a:effectLst/>
                <a:latin typeface="Calibri" panose="020F0502020204030204" pitchFamily="34" charset="0"/>
                <a:ea typeface="Calibri" panose="020F0502020204030204" pitchFamily="34" charset="0"/>
                <a:cs typeface="Times New Roman" panose="02020603050405020304" pitchFamily="18" charset="0"/>
              </a:rPr>
              <a:t> : ____________________________________________________</a:t>
            </a:r>
          </a:p>
          <a:p>
            <a:pPr>
              <a:lnSpc>
                <a:spcPct val="150000"/>
              </a:lnSpc>
              <a:spcAft>
                <a:spcPts val="800"/>
              </a:spcAft>
            </a:pP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cuisine</a:t>
            </a:r>
            <a:r>
              <a:rPr lang="fr-FR" sz="1800" dirty="0">
                <a:effectLst/>
                <a:latin typeface="Calibri" panose="020F0502020204030204" pitchFamily="34" charset="0"/>
                <a:ea typeface="Calibri" panose="020F0502020204030204" pitchFamily="34" charset="0"/>
                <a:cs typeface="Times New Roman" panose="02020603050405020304" pitchFamily="18" charset="0"/>
              </a:rPr>
              <a:t> : ______________________________________________________</a:t>
            </a:r>
          </a:p>
          <a:p>
            <a:pPr>
              <a:lnSpc>
                <a:spcPct val="150000"/>
              </a:lnSpc>
              <a:spcAft>
                <a:spcPts val="800"/>
              </a:spcAft>
            </a:pP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joue</a:t>
            </a:r>
            <a:r>
              <a:rPr lang="fr-FR" sz="1800" dirty="0">
                <a:effectLst/>
                <a:latin typeface="Calibri" panose="020F0502020204030204" pitchFamily="34" charset="0"/>
                <a:ea typeface="Calibri" panose="020F0502020204030204" pitchFamily="34" charset="0"/>
                <a:cs typeface="Times New Roman" panose="02020603050405020304" pitchFamily="18" charset="0"/>
              </a:rPr>
              <a:t> : _______________________________________________________</a:t>
            </a:r>
          </a:p>
          <a:p>
            <a:pPr>
              <a:lnSpc>
                <a:spcPct val="150000"/>
              </a:lnSpc>
              <a:spcAft>
                <a:spcPts val="800"/>
              </a:spcAft>
            </a:pP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passer</a:t>
            </a:r>
            <a:r>
              <a:rPr lang="fr-FR" sz="1800" dirty="0">
                <a:effectLst/>
                <a:latin typeface="Calibri" panose="020F0502020204030204" pitchFamily="34" charset="0"/>
                <a:ea typeface="Calibri" panose="020F0502020204030204" pitchFamily="34" charset="0"/>
                <a:cs typeface="Times New Roman" panose="02020603050405020304" pitchFamily="18" charset="0"/>
              </a:rPr>
              <a:t> : _______________________________________________________</a:t>
            </a:r>
          </a:p>
          <a:p>
            <a:pPr>
              <a:lnSpc>
                <a:spcPct val="150000"/>
              </a:lnSpc>
              <a:spcAft>
                <a:spcPts val="800"/>
              </a:spcAft>
            </a:pP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acheter</a:t>
            </a:r>
            <a:r>
              <a:rPr lang="fr-FR" sz="1800" dirty="0">
                <a:effectLst/>
                <a:latin typeface="Calibri" panose="020F0502020204030204" pitchFamily="34" charset="0"/>
                <a:ea typeface="Calibri" panose="020F0502020204030204" pitchFamily="34" charset="0"/>
                <a:cs typeface="Times New Roman" panose="02020603050405020304" pitchFamily="18" charset="0"/>
              </a:rPr>
              <a:t> : _______________________________________________________</a:t>
            </a:r>
          </a:p>
          <a:p>
            <a:pPr>
              <a:lnSpc>
                <a:spcPct val="150000"/>
              </a:lnSpc>
              <a:spcAft>
                <a:spcPts val="800"/>
              </a:spcAft>
            </a:pP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aimeront</a:t>
            </a:r>
            <a:r>
              <a:rPr lang="fr-FR" sz="1800" dirty="0">
                <a:effectLst/>
                <a:latin typeface="Calibri" panose="020F0502020204030204" pitchFamily="34" charset="0"/>
                <a:ea typeface="Calibri" panose="020F0502020204030204" pitchFamily="34" charset="0"/>
                <a:cs typeface="Times New Roman" panose="02020603050405020304" pitchFamily="18" charset="0"/>
              </a:rPr>
              <a:t> : _______________________________________________________</a:t>
            </a:r>
          </a:p>
        </p:txBody>
      </p:sp>
    </p:spTree>
    <p:extLst>
      <p:ext uri="{BB962C8B-B14F-4D97-AF65-F5344CB8AC3E}">
        <p14:creationId xmlns:p14="http://schemas.microsoft.com/office/powerpoint/2010/main" val="13603043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3 : </a:t>
            </a:r>
            <a:r>
              <a:rPr kumimoji="0" lang="fr-FR" sz="3100" b="0" i="0" u="none" strike="noStrike" kern="1200" cap="none" spc="0" normalizeH="0" baseline="0" noProof="0" dirty="0">
                <a:ln>
                  <a:noFill/>
                </a:ln>
                <a:solidFill>
                  <a:srgbClr val="FF0000"/>
                </a:solidFill>
                <a:effectLst/>
                <a:uLnTx/>
                <a:uFillTx/>
                <a:latin typeface="Calibri"/>
                <a:ea typeface="+mj-ea"/>
                <a:cs typeface="+mj-cs"/>
              </a:rPr>
              <a:t>CORRECTION</a:t>
            </a:r>
            <a:br>
              <a:rPr lang="fr-FR" dirty="0"/>
            </a:br>
            <a:r>
              <a:rPr lang="fr-FR" sz="2700" b="1" dirty="0"/>
              <a:t>Trouve 2 mots de la famille de :</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3D8146D1-E9F6-4F77-A551-0036AE96D408}"/>
              </a:ext>
            </a:extLst>
          </p:cNvPr>
          <p:cNvSpPr txBox="1"/>
          <p:nvPr/>
        </p:nvSpPr>
        <p:spPr>
          <a:xfrm>
            <a:off x="570384" y="1628800"/>
            <a:ext cx="8003232" cy="5127686"/>
          </a:xfrm>
          <a:prstGeom prst="rect">
            <a:avLst/>
          </a:prstGeom>
          <a:noFill/>
          <a:ln>
            <a:noFill/>
          </a:ln>
        </p:spPr>
        <p:txBody>
          <a:bodyPr wrap="square">
            <a:spAutoFit/>
          </a:bodyPr>
          <a:lstStyle/>
          <a:p>
            <a:pPr>
              <a:lnSpc>
                <a:spcPct val="150000"/>
              </a:lnSpc>
              <a:spcAft>
                <a:spcPts val="800"/>
              </a:spcAft>
            </a:pP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donniez</a:t>
            </a:r>
            <a:r>
              <a:rPr lang="fr-FR" sz="1800" dirty="0">
                <a:effectLst/>
                <a:latin typeface="Calibri" panose="020F0502020204030204" pitchFamily="34" charset="0"/>
                <a:ea typeface="Calibri" panose="020F0502020204030204" pitchFamily="34" charset="0"/>
                <a:cs typeface="Times New Roman" panose="02020603050405020304" pitchFamily="18" charset="0"/>
              </a:rPr>
              <a:t> : </a:t>
            </a:r>
            <a:r>
              <a:rPr lang="fr-FR"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don</a:t>
            </a:r>
            <a:r>
              <a:rPr lang="fr-FR" dirty="0">
                <a:solidFill>
                  <a:srgbClr val="0070C0"/>
                </a:solidFill>
                <a:latin typeface="Calibri" panose="020F0502020204030204" pitchFamily="34" charset="0"/>
                <a:ea typeface="Calibri" panose="020F0502020204030204" pitchFamily="34" charset="0"/>
                <a:cs typeface="Times New Roman" panose="02020603050405020304" pitchFamily="18" charset="0"/>
              </a:rPr>
              <a:t>, donner, donnée...</a:t>
            </a:r>
            <a:endParaRPr lang="fr-FR"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pédaler</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  </a:t>
            </a:r>
            <a:r>
              <a:rPr lang="fr-FR"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pédale, pédalier...</a:t>
            </a:r>
          </a:p>
          <a:p>
            <a:pPr>
              <a:lnSpc>
                <a:spcPct val="150000"/>
              </a:lnSpc>
              <a:spcAft>
                <a:spcPts val="800"/>
              </a:spcAft>
            </a:pP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école</a:t>
            </a:r>
            <a:r>
              <a:rPr lang="fr-FR" sz="1800" dirty="0">
                <a:effectLst/>
                <a:latin typeface="Calibri" panose="020F0502020204030204" pitchFamily="34" charset="0"/>
                <a:ea typeface="Calibri" panose="020F0502020204030204" pitchFamily="34" charset="0"/>
                <a:cs typeface="Times New Roman" panose="02020603050405020304" pitchFamily="18" charset="0"/>
              </a:rPr>
              <a:t> : </a:t>
            </a:r>
            <a:r>
              <a:rPr lang="fr-FR"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écolier, écolière, scolaire, scolarité...</a:t>
            </a:r>
          </a:p>
          <a:p>
            <a:pPr>
              <a:lnSpc>
                <a:spcPct val="150000"/>
              </a:lnSpc>
              <a:spcAft>
                <a:spcPts val="800"/>
              </a:spcAft>
            </a:pP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jardin</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 </a:t>
            </a:r>
            <a:r>
              <a:rPr lang="fr-FR"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jardiner, jardinier, jardinière...</a:t>
            </a:r>
          </a:p>
          <a:p>
            <a:pPr>
              <a:lnSpc>
                <a:spcPct val="150000"/>
              </a:lnSpc>
              <a:spcAft>
                <a:spcPts val="800"/>
              </a:spcAft>
            </a:pP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courir</a:t>
            </a:r>
            <a:r>
              <a:rPr lang="fr-FR" sz="1800" dirty="0">
                <a:effectLst/>
                <a:latin typeface="Calibri" panose="020F0502020204030204" pitchFamily="34" charset="0"/>
                <a:ea typeface="Calibri" panose="020F0502020204030204" pitchFamily="34" charset="0"/>
                <a:cs typeface="Times New Roman" panose="02020603050405020304" pitchFamily="18" charset="0"/>
              </a:rPr>
              <a:t> : </a:t>
            </a:r>
            <a:r>
              <a:rPr lang="fr-FR"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court, coureur, course...</a:t>
            </a:r>
          </a:p>
          <a:p>
            <a:pPr>
              <a:lnSpc>
                <a:spcPct val="150000"/>
              </a:lnSpc>
              <a:spcAft>
                <a:spcPts val="800"/>
              </a:spcAft>
            </a:pP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cuisine</a:t>
            </a:r>
            <a:r>
              <a:rPr lang="fr-FR" sz="1800" dirty="0">
                <a:effectLst/>
                <a:latin typeface="Calibri" panose="020F0502020204030204" pitchFamily="34" charset="0"/>
                <a:ea typeface="Calibri" panose="020F0502020204030204" pitchFamily="34" charset="0"/>
                <a:cs typeface="Times New Roman" panose="02020603050405020304" pitchFamily="18" charset="0"/>
              </a:rPr>
              <a:t> : </a:t>
            </a:r>
            <a:r>
              <a:rPr lang="fr-FR"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cuisiner, cuisinier, cuisinière...</a:t>
            </a:r>
          </a:p>
          <a:p>
            <a:pPr>
              <a:lnSpc>
                <a:spcPct val="150000"/>
              </a:lnSpc>
              <a:spcAft>
                <a:spcPts val="800"/>
              </a:spcAft>
            </a:pP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joue</a:t>
            </a:r>
            <a:r>
              <a:rPr lang="fr-FR" sz="1800" dirty="0">
                <a:effectLst/>
                <a:latin typeface="Calibri" panose="020F0502020204030204" pitchFamily="34" charset="0"/>
                <a:ea typeface="Calibri" panose="020F0502020204030204" pitchFamily="34" charset="0"/>
                <a:cs typeface="Times New Roman" panose="02020603050405020304" pitchFamily="18" charset="0"/>
              </a:rPr>
              <a:t> : </a:t>
            </a:r>
            <a:r>
              <a:rPr lang="fr-FR"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jouer, joueur, joueuse, déjouer, rejouer...</a:t>
            </a:r>
          </a:p>
          <a:p>
            <a:pPr>
              <a:lnSpc>
                <a:spcPct val="150000"/>
              </a:lnSpc>
              <a:spcAft>
                <a:spcPts val="800"/>
              </a:spcAft>
            </a:pP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passer</a:t>
            </a:r>
            <a:r>
              <a:rPr lang="fr-FR" sz="1800" dirty="0">
                <a:effectLst/>
                <a:latin typeface="Calibri" panose="020F0502020204030204" pitchFamily="34" charset="0"/>
                <a:ea typeface="Calibri" panose="020F0502020204030204" pitchFamily="34" charset="0"/>
                <a:cs typeface="Times New Roman" panose="02020603050405020304" pitchFamily="18" charset="0"/>
              </a:rPr>
              <a:t> : </a:t>
            </a:r>
            <a:r>
              <a:rPr lang="fr-FR" dirty="0">
                <a:solidFill>
                  <a:srgbClr val="0070C0"/>
                </a:solidFill>
                <a:latin typeface="Calibri" panose="020F0502020204030204" pitchFamily="34" charset="0"/>
                <a:ea typeface="Calibri" panose="020F0502020204030204" pitchFamily="34" charset="0"/>
                <a:cs typeface="Times New Roman" panose="02020603050405020304" pitchFamily="18" charset="0"/>
              </a:rPr>
              <a:t>passant, passager, passage, dépasser, dépassement...</a:t>
            </a:r>
            <a:endParaRPr lang="fr-FR"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acheter</a:t>
            </a:r>
            <a:r>
              <a:rPr lang="fr-FR" sz="1800" dirty="0">
                <a:effectLst/>
                <a:latin typeface="Calibri" panose="020F0502020204030204" pitchFamily="34" charset="0"/>
                <a:ea typeface="Calibri" panose="020F0502020204030204" pitchFamily="34" charset="0"/>
                <a:cs typeface="Times New Roman" panose="02020603050405020304" pitchFamily="18" charset="0"/>
              </a:rPr>
              <a:t> : </a:t>
            </a:r>
            <a:r>
              <a:rPr lang="fr-FR"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achat, rachat, racheter, achetée...</a:t>
            </a:r>
          </a:p>
          <a:p>
            <a:pPr>
              <a:lnSpc>
                <a:spcPct val="150000"/>
              </a:lnSpc>
              <a:spcAft>
                <a:spcPts val="800"/>
              </a:spcAft>
            </a:pPr>
            <a:r>
              <a:rPr lang="fr-FR" sz="1800" b="1" u="sng" dirty="0">
                <a:effectLst/>
                <a:latin typeface="Calibri" panose="020F0502020204030204" pitchFamily="34" charset="0"/>
                <a:ea typeface="Calibri" panose="020F0502020204030204" pitchFamily="34" charset="0"/>
                <a:cs typeface="Times New Roman" panose="02020603050405020304" pitchFamily="18" charset="0"/>
              </a:rPr>
              <a:t>aimeront</a:t>
            </a:r>
            <a:r>
              <a:rPr lang="fr-FR" sz="1800" dirty="0">
                <a:effectLst/>
                <a:latin typeface="Calibri" panose="020F0502020204030204" pitchFamily="34" charset="0"/>
                <a:ea typeface="Calibri" panose="020F0502020204030204" pitchFamily="34" charset="0"/>
                <a:cs typeface="Times New Roman" panose="02020603050405020304" pitchFamily="18" charset="0"/>
              </a:rPr>
              <a:t> : </a:t>
            </a:r>
            <a:r>
              <a:rPr lang="fr-FR"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aimer, amour, amoureux, amoureusement...</a:t>
            </a:r>
          </a:p>
        </p:txBody>
      </p:sp>
    </p:spTree>
    <p:extLst>
      <p:ext uri="{BB962C8B-B14F-4D97-AF65-F5344CB8AC3E}">
        <p14:creationId xmlns:p14="http://schemas.microsoft.com/office/powerpoint/2010/main" val="37791509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5842992" cy="1138138"/>
          </a:xfrm>
        </p:spPr>
        <p:txBody>
          <a:bodyPr>
            <a:normAutofit/>
          </a:bodyPr>
          <a:lstStyle/>
          <a:p>
            <a:pPr algn="l"/>
            <a:r>
              <a:rPr lang="fr-FR" dirty="0"/>
              <a:t>Chapitre 4</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3D8146D1-E9F6-4F77-A551-0036AE96D408}"/>
              </a:ext>
            </a:extLst>
          </p:cNvPr>
          <p:cNvSpPr txBox="1"/>
          <p:nvPr/>
        </p:nvSpPr>
        <p:spPr>
          <a:xfrm>
            <a:off x="457200" y="1471876"/>
            <a:ext cx="8003232" cy="5130892"/>
          </a:xfrm>
          <a:prstGeom prst="rect">
            <a:avLst/>
          </a:prstGeom>
          <a:noFill/>
        </p:spPr>
        <p:txBody>
          <a:bodyPr wrap="square">
            <a:spAutoFit/>
          </a:bodyPr>
          <a:lstStyle/>
          <a:p>
            <a:pPr indent="449580">
              <a:lnSpc>
                <a:spcPct val="115000"/>
              </a:lnSpc>
            </a:pPr>
            <a:r>
              <a:rPr lang="fr-FR" sz="2200" dirty="0">
                <a:solidFill>
                  <a:srgbClr val="000000"/>
                </a:solidFill>
                <a:effectLst/>
                <a:latin typeface="Calibri" panose="020F0502020204030204" pitchFamily="34" charset="0"/>
                <a:ea typeface="Calibri" panose="020F0502020204030204" pitchFamily="34" charset="0"/>
                <a:cs typeface="Dekko"/>
              </a:rPr>
              <a:t>Pour la maîtresse, qui est si gentille et si jolie quand nous ne faisons pas trop les guignols, j’aimerais avoir la réponse de tous les problèmes d’arithmétique de l’année. Je sais qu’à la maîtresse, ça lui fait toujours beaucoup de peine de nous mettre des mauvaises notes. « Tu sais, Nicolas, elle me dit souvent, ça ne me fait pas plaisir de te mettre un zéro. Je sais que tu peux mieux faire. » </a:t>
            </a:r>
          </a:p>
          <a:p>
            <a:pPr indent="449580">
              <a:lnSpc>
                <a:spcPct val="115000"/>
              </a:lnSpc>
            </a:pPr>
            <a:r>
              <a:rPr lang="fr-FR" sz="2200" dirty="0">
                <a:solidFill>
                  <a:srgbClr val="000000"/>
                </a:solidFill>
                <a:effectLst/>
                <a:latin typeface="Calibri" panose="020F0502020204030204" pitchFamily="34" charset="0"/>
                <a:ea typeface="Calibri" panose="020F0502020204030204" pitchFamily="34" charset="0"/>
                <a:cs typeface="Dekko"/>
              </a:rPr>
              <a:t>Alors, si j’avais la réponse de tous les problèmes d’arithmétique, ça serait très chouette, parce que la maîtresse me mettrait des tas de bonnes notes, et elle serait contente comme tout. Et moi, s’il y a une chose que j’aime bien, c’est faire plaisir à ma maîtresse ; et puis aussi, Agnan, qui est un chouchou, il ne serait plus tout le temps le premier de la classe, et ça serait bien pour lui, parce qu’il nous embête, c’est vrai, quoi, à la fin. </a:t>
            </a:r>
          </a:p>
        </p:txBody>
      </p:sp>
    </p:spTree>
    <p:extLst>
      <p:ext uri="{BB962C8B-B14F-4D97-AF65-F5344CB8AC3E}">
        <p14:creationId xmlns:p14="http://schemas.microsoft.com/office/powerpoint/2010/main" val="29770338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4 : </a:t>
            </a:r>
            <a:br>
              <a:rPr lang="fr-FR" dirty="0"/>
            </a:br>
            <a:r>
              <a:rPr lang="fr-FR" sz="2700" b="1" dirty="0"/>
              <a:t>Replace toutes les majuscules</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3" name="ZoneTexte 2">
            <a:extLst>
              <a:ext uri="{FF2B5EF4-FFF2-40B4-BE49-F238E27FC236}">
                <a16:creationId xmlns:a16="http://schemas.microsoft.com/office/drawing/2014/main" id="{B25CF63C-BD70-49E8-84A2-5FCA18659EFE}"/>
              </a:ext>
            </a:extLst>
          </p:cNvPr>
          <p:cNvSpPr txBox="1"/>
          <p:nvPr/>
        </p:nvSpPr>
        <p:spPr>
          <a:xfrm>
            <a:off x="457200" y="1471876"/>
            <a:ext cx="8003232" cy="5520229"/>
          </a:xfrm>
          <a:prstGeom prst="rect">
            <a:avLst/>
          </a:prstGeom>
          <a:noFill/>
        </p:spPr>
        <p:txBody>
          <a:bodyPr wrap="square">
            <a:spAutoFit/>
          </a:bodyPr>
          <a:lstStyle/>
          <a:p>
            <a:pPr indent="449580">
              <a:lnSpc>
                <a:spcPct val="115000"/>
              </a:lnSpc>
            </a:pPr>
            <a:r>
              <a:rPr lang="fr-FR" sz="2200" dirty="0">
                <a:solidFill>
                  <a:srgbClr val="000000"/>
                </a:solidFill>
                <a:effectLst/>
                <a:latin typeface="Calibri" panose="020F0502020204030204" pitchFamily="34" charset="0"/>
                <a:ea typeface="Calibri" panose="020F0502020204030204" pitchFamily="34" charset="0"/>
                <a:cs typeface="Dekko"/>
              </a:rPr>
              <a:t>pour la maîtresse, qui est si gentille et si jolie quand nous ne faisons pas trop les guignols, j’aimerais avoir la réponse de tous les problèmes d’arithmétique de l’année. je sais qu’à la maîtresse, ça lui fait toujours beaucoup de peine de nous mettre des mauvaises notes. « tu sais, </a:t>
            </a:r>
            <a:r>
              <a:rPr lang="fr-FR" sz="2200" dirty="0" err="1">
                <a:solidFill>
                  <a:srgbClr val="000000"/>
                </a:solidFill>
                <a:effectLst/>
                <a:latin typeface="Calibri" panose="020F0502020204030204" pitchFamily="34" charset="0"/>
                <a:ea typeface="Calibri" panose="020F0502020204030204" pitchFamily="34" charset="0"/>
                <a:cs typeface="Dekko"/>
              </a:rPr>
              <a:t>nicolas</a:t>
            </a:r>
            <a:r>
              <a:rPr lang="fr-FR" sz="2200" dirty="0">
                <a:solidFill>
                  <a:srgbClr val="000000"/>
                </a:solidFill>
                <a:effectLst/>
                <a:latin typeface="Calibri" panose="020F0502020204030204" pitchFamily="34" charset="0"/>
                <a:ea typeface="Calibri" panose="020F0502020204030204" pitchFamily="34" charset="0"/>
                <a:cs typeface="Dekko"/>
              </a:rPr>
              <a:t>, elle me dit souvent, ça ne me fait pas plaisir de te mettre un zéro. je sais que tu peux mieux faire. » </a:t>
            </a:r>
          </a:p>
          <a:p>
            <a:pPr indent="449580">
              <a:lnSpc>
                <a:spcPct val="115000"/>
              </a:lnSpc>
            </a:pPr>
            <a:r>
              <a:rPr lang="fr-FR" sz="2200" dirty="0">
                <a:solidFill>
                  <a:srgbClr val="000000"/>
                </a:solidFill>
                <a:effectLst/>
                <a:latin typeface="Calibri" panose="020F0502020204030204" pitchFamily="34" charset="0"/>
                <a:ea typeface="Calibri" panose="020F0502020204030204" pitchFamily="34" charset="0"/>
                <a:cs typeface="Dekko"/>
              </a:rPr>
              <a:t>alors, si j’avais la réponse de tous les problèmes d’arithmétique, ça serait très chouette, parce que la maîtresse me mettrait des tas de bonnes notes, et elle serait contente comme tout. et moi, s’il y a une chose que j’aime bien, c’est faire plaisir à ma maîtresse ; et puis aussi, agnan, qui est un chouchou, il ne serait plus tout le temps le premier de la classe, et ça serait bien pour lui, parce qu’il nous embête, c’est vrai, quoi, à la fin.</a:t>
            </a:r>
          </a:p>
          <a:p>
            <a:pPr indent="449580">
              <a:lnSpc>
                <a:spcPct val="115000"/>
              </a:lnSpc>
            </a:pPr>
            <a:r>
              <a:rPr lang="fr-FR" sz="2200" dirty="0">
                <a:solidFill>
                  <a:srgbClr val="000000"/>
                </a:solidFill>
                <a:effectLst/>
                <a:latin typeface="Calibri" panose="020F0502020204030204" pitchFamily="34" charset="0"/>
                <a:ea typeface="Calibri" panose="020F0502020204030204" pitchFamily="34" charset="0"/>
                <a:cs typeface="Dekko"/>
              </a:rPr>
              <a:t> </a:t>
            </a:r>
          </a:p>
        </p:txBody>
      </p:sp>
    </p:spTree>
    <p:extLst>
      <p:ext uri="{BB962C8B-B14F-4D97-AF65-F5344CB8AC3E}">
        <p14:creationId xmlns:p14="http://schemas.microsoft.com/office/powerpoint/2010/main" val="29882377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4 : </a:t>
            </a:r>
            <a:r>
              <a:rPr kumimoji="0" lang="fr-FR" sz="3100" b="0" i="0" u="none" strike="noStrike" kern="1200" cap="none" spc="0" normalizeH="0" baseline="0" noProof="0" dirty="0">
                <a:ln>
                  <a:noFill/>
                </a:ln>
                <a:solidFill>
                  <a:srgbClr val="FF0000"/>
                </a:solidFill>
                <a:effectLst/>
                <a:uLnTx/>
                <a:uFillTx/>
                <a:latin typeface="Calibri"/>
                <a:ea typeface="+mj-ea"/>
                <a:cs typeface="+mj-cs"/>
              </a:rPr>
              <a:t>CORRECTION</a:t>
            </a:r>
            <a:br>
              <a:rPr lang="fr-FR" dirty="0"/>
            </a:br>
            <a:r>
              <a:rPr lang="fr-FR" sz="2700" b="1" dirty="0"/>
              <a:t>Replace toutes les majuscules</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3" name="ZoneTexte 2">
            <a:extLst>
              <a:ext uri="{FF2B5EF4-FFF2-40B4-BE49-F238E27FC236}">
                <a16:creationId xmlns:a16="http://schemas.microsoft.com/office/drawing/2014/main" id="{B25CF63C-BD70-49E8-84A2-5FCA18659EFE}"/>
              </a:ext>
            </a:extLst>
          </p:cNvPr>
          <p:cNvSpPr txBox="1"/>
          <p:nvPr/>
        </p:nvSpPr>
        <p:spPr>
          <a:xfrm>
            <a:off x="457200" y="1471876"/>
            <a:ext cx="8003232" cy="5130892"/>
          </a:xfrm>
          <a:prstGeom prst="rect">
            <a:avLst/>
          </a:prstGeom>
          <a:noFill/>
        </p:spPr>
        <p:txBody>
          <a:bodyPr wrap="square">
            <a:spAutoFit/>
          </a:bodyPr>
          <a:lstStyle/>
          <a:p>
            <a:pPr marL="0" marR="0" lvl="0" indent="449580" algn="l" defTabSz="914400" rtl="0" eaLnBrk="1" fontAlgn="auto" latinLnBrk="0" hangingPunct="1">
              <a:lnSpc>
                <a:spcPct val="115000"/>
              </a:lnSpc>
              <a:spcBef>
                <a:spcPts val="0"/>
              </a:spcBef>
              <a:spcAft>
                <a:spcPts val="0"/>
              </a:spcAft>
              <a:buClrTx/>
              <a:buSzTx/>
              <a:buFontTx/>
              <a:buNone/>
              <a:tabLst/>
              <a:defRPr/>
            </a:pPr>
            <a:r>
              <a:rPr kumimoji="0" lang="fr-FR" sz="2200" b="0" i="0" u="none" strike="noStrike" kern="1200" cap="none" spc="0" normalizeH="0" baseline="0" noProof="0" dirty="0">
                <a:ln>
                  <a:noFill/>
                </a:ln>
                <a:solidFill>
                  <a:srgbClr val="000000"/>
                </a:solidFill>
                <a:effectLst/>
                <a:highlight>
                  <a:srgbClr val="FF00FF"/>
                </a:highlight>
                <a:uLnTx/>
                <a:uFillTx/>
                <a:latin typeface="Calibri" panose="020F0502020204030204" pitchFamily="34" charset="0"/>
                <a:ea typeface="Calibri" panose="020F0502020204030204" pitchFamily="34" charset="0"/>
                <a:cs typeface="Dekko"/>
              </a:rPr>
              <a:t>P</a:t>
            </a:r>
            <a:r>
              <a:rPr kumimoji="0" lang="fr-FR" sz="22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Dekko"/>
              </a:rPr>
              <a:t>our la maîtresse, qui est si gentille et si jolie quand nous ne faisons pas trop les guignols, j’aimerais avoir la réponse de tous les problèmes d’arithmétique de l’année. </a:t>
            </a:r>
            <a:r>
              <a:rPr kumimoji="0" lang="fr-FR" sz="2200" b="0" i="0" u="none" strike="noStrike" kern="1200" cap="none" spc="0" normalizeH="0" baseline="0" noProof="0" dirty="0">
                <a:ln>
                  <a:noFill/>
                </a:ln>
                <a:solidFill>
                  <a:srgbClr val="000000"/>
                </a:solidFill>
                <a:effectLst/>
                <a:highlight>
                  <a:srgbClr val="FF00FF"/>
                </a:highlight>
                <a:uLnTx/>
                <a:uFillTx/>
                <a:latin typeface="Calibri" panose="020F0502020204030204" pitchFamily="34" charset="0"/>
                <a:ea typeface="Calibri" panose="020F0502020204030204" pitchFamily="34" charset="0"/>
                <a:cs typeface="Dekko"/>
              </a:rPr>
              <a:t>J</a:t>
            </a:r>
            <a:r>
              <a:rPr kumimoji="0" lang="fr-FR" sz="22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Dekko"/>
              </a:rPr>
              <a:t>e sais qu’à la maîtresse, ça lui fait toujours beaucoup de peine de nous mettre des mauvaises notes. « </a:t>
            </a:r>
            <a:r>
              <a:rPr kumimoji="0" lang="fr-FR" sz="2200" b="0" i="0" u="none" strike="noStrike" kern="1200" cap="none" spc="0" normalizeH="0" baseline="0" noProof="0" dirty="0">
                <a:ln>
                  <a:noFill/>
                </a:ln>
                <a:solidFill>
                  <a:srgbClr val="000000"/>
                </a:solidFill>
                <a:effectLst/>
                <a:highlight>
                  <a:srgbClr val="FF00FF"/>
                </a:highlight>
                <a:uLnTx/>
                <a:uFillTx/>
                <a:latin typeface="Calibri" panose="020F0502020204030204" pitchFamily="34" charset="0"/>
                <a:ea typeface="Calibri" panose="020F0502020204030204" pitchFamily="34" charset="0"/>
                <a:cs typeface="Dekko"/>
              </a:rPr>
              <a:t>T</a:t>
            </a:r>
            <a:r>
              <a:rPr kumimoji="0" lang="fr-FR" sz="22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Dekko"/>
              </a:rPr>
              <a:t>u sais, </a:t>
            </a:r>
            <a:r>
              <a:rPr kumimoji="0" lang="fr-FR" sz="2200" b="0" i="0" u="none" strike="noStrike" kern="1200" cap="none" spc="0" normalizeH="0" baseline="0" noProof="0" dirty="0">
                <a:ln>
                  <a:noFill/>
                </a:ln>
                <a:solidFill>
                  <a:srgbClr val="000000"/>
                </a:solidFill>
                <a:effectLst/>
                <a:highlight>
                  <a:srgbClr val="FF00FF"/>
                </a:highlight>
                <a:uLnTx/>
                <a:uFillTx/>
                <a:latin typeface="Calibri" panose="020F0502020204030204" pitchFamily="34" charset="0"/>
                <a:ea typeface="Calibri" panose="020F0502020204030204" pitchFamily="34" charset="0"/>
                <a:cs typeface="Dekko"/>
              </a:rPr>
              <a:t>N</a:t>
            </a:r>
            <a:r>
              <a:rPr kumimoji="0" lang="fr-FR" sz="22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Dekko"/>
              </a:rPr>
              <a:t>icolas, elle me dit souvent, ça ne me fait pas plaisir de te mettre un zéro. </a:t>
            </a:r>
            <a:r>
              <a:rPr kumimoji="0" lang="fr-FR" sz="2200" b="0" i="0" u="none" strike="noStrike" kern="1200" cap="none" spc="0" normalizeH="0" baseline="0" noProof="0" dirty="0">
                <a:ln>
                  <a:noFill/>
                </a:ln>
                <a:solidFill>
                  <a:srgbClr val="000000"/>
                </a:solidFill>
                <a:effectLst/>
                <a:highlight>
                  <a:srgbClr val="FF00FF"/>
                </a:highlight>
                <a:uLnTx/>
                <a:uFillTx/>
                <a:latin typeface="Calibri" panose="020F0502020204030204" pitchFamily="34" charset="0"/>
                <a:ea typeface="Calibri" panose="020F0502020204030204" pitchFamily="34" charset="0"/>
                <a:cs typeface="Dekko"/>
              </a:rPr>
              <a:t>J</a:t>
            </a:r>
            <a:r>
              <a:rPr kumimoji="0" lang="fr-FR" sz="22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Dekko"/>
              </a:rPr>
              <a:t>e sais que tu peux mieux faire. » </a:t>
            </a:r>
          </a:p>
          <a:p>
            <a:pPr marL="0" marR="0" lvl="0" indent="449580" algn="l" defTabSz="914400" rtl="0" eaLnBrk="1" fontAlgn="auto" latinLnBrk="0" hangingPunct="1">
              <a:lnSpc>
                <a:spcPct val="115000"/>
              </a:lnSpc>
              <a:spcBef>
                <a:spcPts val="0"/>
              </a:spcBef>
              <a:spcAft>
                <a:spcPts val="0"/>
              </a:spcAft>
              <a:buClrTx/>
              <a:buSzTx/>
              <a:buFontTx/>
              <a:buNone/>
              <a:tabLst/>
              <a:defRPr/>
            </a:pPr>
            <a:r>
              <a:rPr kumimoji="0" lang="fr-FR" sz="2200" b="0" i="0" u="none" strike="noStrike" kern="1200" cap="none" spc="0" normalizeH="0" baseline="0" noProof="0" dirty="0">
                <a:ln>
                  <a:noFill/>
                </a:ln>
                <a:solidFill>
                  <a:srgbClr val="000000"/>
                </a:solidFill>
                <a:effectLst/>
                <a:highlight>
                  <a:srgbClr val="FF00FF"/>
                </a:highlight>
                <a:uLnTx/>
                <a:uFillTx/>
                <a:latin typeface="Calibri" panose="020F0502020204030204" pitchFamily="34" charset="0"/>
                <a:ea typeface="Calibri" panose="020F0502020204030204" pitchFamily="34" charset="0"/>
                <a:cs typeface="Dekko"/>
              </a:rPr>
              <a:t>A</a:t>
            </a:r>
            <a:r>
              <a:rPr kumimoji="0" lang="fr-FR" sz="22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Dekko"/>
              </a:rPr>
              <a:t>lors, si j’avais la réponse de tous les problèmes d’arithmétique, ça serait très chouette, parce que la maîtresse me mettrait des tas de bonnes notes, et elle serait contente comme tout. </a:t>
            </a:r>
            <a:r>
              <a:rPr kumimoji="0" lang="fr-FR" sz="2200" b="0" i="0" u="none" strike="noStrike" kern="1200" cap="none" spc="0" normalizeH="0" baseline="0" noProof="0" dirty="0">
                <a:ln>
                  <a:noFill/>
                </a:ln>
                <a:solidFill>
                  <a:srgbClr val="000000"/>
                </a:solidFill>
                <a:effectLst/>
                <a:highlight>
                  <a:srgbClr val="FF00FF"/>
                </a:highlight>
                <a:uLnTx/>
                <a:uFillTx/>
                <a:latin typeface="Calibri" panose="020F0502020204030204" pitchFamily="34" charset="0"/>
                <a:ea typeface="Calibri" panose="020F0502020204030204" pitchFamily="34" charset="0"/>
                <a:cs typeface="Dekko"/>
              </a:rPr>
              <a:t>E</a:t>
            </a:r>
            <a:r>
              <a:rPr kumimoji="0" lang="fr-FR" sz="22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Dekko"/>
              </a:rPr>
              <a:t>t moi, s’il y a une chose que j’aime bien, c’est faire plaisir à ma maîtresse ; et puis aussi, </a:t>
            </a:r>
            <a:r>
              <a:rPr kumimoji="0" lang="fr-FR" sz="2200" b="0" i="0" u="none" strike="noStrike" kern="1200" cap="none" spc="0" normalizeH="0" baseline="0" noProof="0" dirty="0">
                <a:ln>
                  <a:noFill/>
                </a:ln>
                <a:solidFill>
                  <a:srgbClr val="000000"/>
                </a:solidFill>
                <a:effectLst/>
                <a:highlight>
                  <a:srgbClr val="FF00FF"/>
                </a:highlight>
                <a:uLnTx/>
                <a:uFillTx/>
                <a:latin typeface="Calibri" panose="020F0502020204030204" pitchFamily="34" charset="0"/>
                <a:ea typeface="Calibri" panose="020F0502020204030204" pitchFamily="34" charset="0"/>
                <a:cs typeface="Dekko"/>
              </a:rPr>
              <a:t>A</a:t>
            </a:r>
            <a:r>
              <a:rPr kumimoji="0" lang="fr-FR" sz="22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Dekko"/>
              </a:rPr>
              <a:t>gnan, qui est un chouchou, il ne serait plus tout le temps le premier de la classe, et ça serait bien pour lui, parce qu’il nous embête, c’est vrai, quoi, à la fin.</a:t>
            </a:r>
            <a:r>
              <a:rPr lang="fr-FR" sz="2200" dirty="0">
                <a:solidFill>
                  <a:srgbClr val="000000"/>
                </a:solidFill>
                <a:effectLst/>
                <a:latin typeface="Calibri" panose="020F0502020204030204" pitchFamily="34" charset="0"/>
                <a:ea typeface="Calibri" panose="020F0502020204030204" pitchFamily="34" charset="0"/>
                <a:cs typeface="Dekko"/>
              </a:rPr>
              <a:t> </a:t>
            </a:r>
          </a:p>
        </p:txBody>
      </p:sp>
    </p:spTree>
    <p:extLst>
      <p:ext uri="{BB962C8B-B14F-4D97-AF65-F5344CB8AC3E}">
        <p14:creationId xmlns:p14="http://schemas.microsoft.com/office/powerpoint/2010/main" val="40178266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5842992" cy="1138138"/>
          </a:xfrm>
        </p:spPr>
        <p:txBody>
          <a:bodyPr>
            <a:normAutofit/>
          </a:bodyPr>
          <a:lstStyle/>
          <a:p>
            <a:pPr algn="l"/>
            <a:r>
              <a:rPr lang="fr-FR" dirty="0"/>
              <a:t>Chapitre 5</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3D8146D1-E9F6-4F77-A551-0036AE96D408}"/>
              </a:ext>
            </a:extLst>
          </p:cNvPr>
          <p:cNvSpPr txBox="1"/>
          <p:nvPr/>
        </p:nvSpPr>
        <p:spPr>
          <a:xfrm>
            <a:off x="457200" y="1700808"/>
            <a:ext cx="8003232" cy="4739439"/>
          </a:xfrm>
          <a:prstGeom prst="rect">
            <a:avLst/>
          </a:prstGeom>
          <a:noFill/>
        </p:spPr>
        <p:txBody>
          <a:bodyPr wrap="square">
            <a:spAutoFit/>
          </a:bodyPr>
          <a:lstStyle/>
          <a:p>
            <a:pPr indent="449580">
              <a:lnSpc>
                <a:spcPct val="115000"/>
              </a:lnSpc>
              <a:spcAft>
                <a:spcPts val="800"/>
              </a:spcAft>
            </a:pPr>
            <a:r>
              <a:rPr lang="fr-FR" sz="2400" dirty="0">
                <a:effectLst/>
                <a:latin typeface="Calibri" panose="020F0502020204030204" pitchFamily="34" charset="0"/>
                <a:ea typeface="Calibri" panose="020F0502020204030204" pitchFamily="34" charset="0"/>
                <a:cs typeface="Calibri" panose="020F0502020204030204" pitchFamily="34" charset="0"/>
              </a:rPr>
              <a:t>Geoffroy, un copain, il a un papa très riche et qui lui achète tout ce qu’il veut, et il vient de lui acheter un costume de mousquetaire terrible, avec une épée, </a:t>
            </a:r>
            <a:r>
              <a:rPr lang="fr-FR" sz="2400" dirty="0" err="1">
                <a:effectLst/>
                <a:latin typeface="Calibri" panose="020F0502020204030204" pitchFamily="34" charset="0"/>
                <a:ea typeface="Calibri" panose="020F0502020204030204" pitchFamily="34" charset="0"/>
                <a:cs typeface="Calibri" panose="020F0502020204030204" pitchFamily="34" charset="0"/>
              </a:rPr>
              <a:t>tchaf</a:t>
            </a:r>
            <a:r>
              <a:rPr lang="fr-FR" sz="2400" dirty="0">
                <a:effectLst/>
                <a:latin typeface="Calibri" panose="020F0502020204030204" pitchFamily="34" charset="0"/>
                <a:ea typeface="Calibri" panose="020F0502020204030204" pitchFamily="34" charset="0"/>
                <a:cs typeface="Calibri" panose="020F0502020204030204" pitchFamily="34" charset="0"/>
              </a:rPr>
              <a:t>, </a:t>
            </a:r>
            <a:r>
              <a:rPr lang="fr-FR" sz="2400" dirty="0" err="1">
                <a:effectLst/>
                <a:latin typeface="Calibri" panose="020F0502020204030204" pitchFamily="34" charset="0"/>
                <a:ea typeface="Calibri" panose="020F0502020204030204" pitchFamily="34" charset="0"/>
                <a:cs typeface="Calibri" panose="020F0502020204030204" pitchFamily="34" charset="0"/>
              </a:rPr>
              <a:t>tchaf</a:t>
            </a:r>
            <a:r>
              <a:rPr lang="fr-FR" sz="2400" dirty="0">
                <a:effectLst/>
                <a:latin typeface="Calibri" panose="020F0502020204030204" pitchFamily="34" charset="0"/>
                <a:ea typeface="Calibri" panose="020F0502020204030204" pitchFamily="34" charset="0"/>
                <a:cs typeface="Calibri" panose="020F0502020204030204" pitchFamily="34" charset="0"/>
              </a:rPr>
              <a:t>, un chapeau avec une plume, et tout. Mais il est tout seul à avoir un costume de mousquetaire, alors, quand il joue avec nous, Geoffroy, ce n’est pas drôle, surtout pour le coup des épées ; nous on prend des règles, mais ce n’est pas la même chose. Alors, si j’avais aussi un costume de mousquetaire, Geoffroy, il serait content, parce qu’il pourrait vraiment jouer avec moi, </a:t>
            </a:r>
            <a:r>
              <a:rPr lang="fr-FR" sz="2400" dirty="0" err="1">
                <a:effectLst/>
                <a:latin typeface="Calibri" panose="020F0502020204030204" pitchFamily="34" charset="0"/>
                <a:ea typeface="Calibri" panose="020F0502020204030204" pitchFamily="34" charset="0"/>
                <a:cs typeface="Calibri" panose="020F0502020204030204" pitchFamily="34" charset="0"/>
              </a:rPr>
              <a:t>tchaf</a:t>
            </a:r>
            <a:r>
              <a:rPr lang="fr-FR" sz="2400" dirty="0">
                <a:effectLst/>
                <a:latin typeface="Calibri" panose="020F0502020204030204" pitchFamily="34" charset="0"/>
                <a:ea typeface="Calibri" panose="020F0502020204030204" pitchFamily="34" charset="0"/>
                <a:cs typeface="Calibri" panose="020F0502020204030204" pitchFamily="34" charset="0"/>
              </a:rPr>
              <a:t>, </a:t>
            </a:r>
            <a:r>
              <a:rPr lang="fr-FR" sz="2400" dirty="0" err="1">
                <a:effectLst/>
                <a:latin typeface="Calibri" panose="020F0502020204030204" pitchFamily="34" charset="0"/>
                <a:ea typeface="Calibri" panose="020F0502020204030204" pitchFamily="34" charset="0"/>
                <a:cs typeface="Calibri" panose="020F0502020204030204" pitchFamily="34" charset="0"/>
              </a:rPr>
              <a:t>tchaf</a:t>
            </a:r>
            <a:r>
              <a:rPr lang="fr-FR" sz="2400" dirty="0">
                <a:effectLst/>
                <a:latin typeface="Calibri" panose="020F0502020204030204" pitchFamily="34" charset="0"/>
                <a:ea typeface="Calibri" panose="020F0502020204030204" pitchFamily="34" charset="0"/>
                <a:cs typeface="Calibri" panose="020F0502020204030204" pitchFamily="34" charset="0"/>
              </a:rPr>
              <a:t>, et les autres, avec leurs règles, on pourrait les prendre tous et les vainqueurs ce serait toujours nous. </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292233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5 : </a:t>
            </a:r>
            <a:br>
              <a:rPr lang="fr-FR" dirty="0"/>
            </a:br>
            <a:r>
              <a:rPr lang="fr-FR" sz="2700" b="1" dirty="0"/>
              <a:t>Classe ces mots dans l’ordre alphabétique</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graphicFrame>
        <p:nvGraphicFramePr>
          <p:cNvPr id="4" name="Tableau 3">
            <a:extLst>
              <a:ext uri="{FF2B5EF4-FFF2-40B4-BE49-F238E27FC236}">
                <a16:creationId xmlns:a16="http://schemas.microsoft.com/office/drawing/2014/main" id="{CA753AB0-5A74-498F-8AC6-EA69E0DBA404}"/>
              </a:ext>
            </a:extLst>
          </p:cNvPr>
          <p:cNvGraphicFramePr>
            <a:graphicFrameLocks noGrp="1"/>
          </p:cNvGraphicFramePr>
          <p:nvPr>
            <p:extLst>
              <p:ext uri="{D42A27DB-BD31-4B8C-83A1-F6EECF244321}">
                <p14:modId xmlns:p14="http://schemas.microsoft.com/office/powerpoint/2010/main" val="3264527943"/>
              </p:ext>
            </p:extLst>
          </p:nvPr>
        </p:nvGraphicFramePr>
        <p:xfrm>
          <a:off x="1619672" y="2348880"/>
          <a:ext cx="4092496" cy="3456385"/>
        </p:xfrm>
        <a:graphic>
          <a:graphicData uri="http://schemas.openxmlformats.org/drawingml/2006/table">
            <a:tbl>
              <a:tblPr firstRow="1" firstCol="1" bandRow="1"/>
              <a:tblGrid>
                <a:gridCol w="2046248">
                  <a:extLst>
                    <a:ext uri="{9D8B030D-6E8A-4147-A177-3AD203B41FA5}">
                      <a16:colId xmlns:a16="http://schemas.microsoft.com/office/drawing/2014/main" val="4002169373"/>
                    </a:ext>
                  </a:extLst>
                </a:gridCol>
                <a:gridCol w="2046248">
                  <a:extLst>
                    <a:ext uri="{9D8B030D-6E8A-4147-A177-3AD203B41FA5}">
                      <a16:colId xmlns:a16="http://schemas.microsoft.com/office/drawing/2014/main" val="3639630691"/>
                    </a:ext>
                  </a:extLst>
                </a:gridCol>
              </a:tblGrid>
              <a:tr h="691277">
                <a:tc>
                  <a:txBody>
                    <a:bodyPr/>
                    <a:lstStyle/>
                    <a:p>
                      <a:pPr algn="ctr">
                        <a:lnSpc>
                          <a:spcPct val="107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Geoffroy</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drôle</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756038829"/>
                  </a:ext>
                </a:extLst>
              </a:tr>
              <a:tr h="691277">
                <a:tc>
                  <a:txBody>
                    <a:bodyPr/>
                    <a:lstStyle/>
                    <a:p>
                      <a:pPr algn="ctr">
                        <a:lnSpc>
                          <a:spcPct val="107000"/>
                        </a:lnSpc>
                        <a:spcAft>
                          <a:spcPts val="800"/>
                        </a:spcAft>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acheter</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tous</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654982077"/>
                  </a:ext>
                </a:extLst>
              </a:tr>
              <a:tr h="691277">
                <a:tc>
                  <a:txBody>
                    <a:bodyPr/>
                    <a:lstStyle/>
                    <a:p>
                      <a:pPr algn="ctr">
                        <a:lnSpc>
                          <a:spcPct val="107000"/>
                        </a:lnSpc>
                        <a:spcAft>
                          <a:spcPts val="800"/>
                        </a:spcAft>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chapeau</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épées</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306639347"/>
                  </a:ext>
                </a:extLst>
              </a:tr>
              <a:tr h="691277">
                <a:tc>
                  <a:txBody>
                    <a:bodyPr/>
                    <a:lstStyle/>
                    <a:p>
                      <a:pPr algn="ctr">
                        <a:lnSpc>
                          <a:spcPct val="107000"/>
                        </a:lnSpc>
                        <a:spcAft>
                          <a:spcPts val="800"/>
                        </a:spcAft>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prendre</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costume</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109441651"/>
                  </a:ext>
                </a:extLst>
              </a:tr>
              <a:tr h="691277">
                <a:tc>
                  <a:txBody>
                    <a:bodyPr/>
                    <a:lstStyle/>
                    <a:p>
                      <a:pPr algn="ctr">
                        <a:lnSpc>
                          <a:spcPct val="107000"/>
                        </a:lnSpc>
                        <a:spcAft>
                          <a:spcPts val="800"/>
                        </a:spcAft>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achète</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vainqueurs</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423623243"/>
                  </a:ext>
                </a:extLst>
              </a:tr>
            </a:tbl>
          </a:graphicData>
        </a:graphic>
      </p:graphicFrame>
    </p:spTree>
    <p:extLst>
      <p:ext uri="{BB962C8B-B14F-4D97-AF65-F5344CB8AC3E}">
        <p14:creationId xmlns:p14="http://schemas.microsoft.com/office/powerpoint/2010/main" val="36701381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5 : </a:t>
            </a:r>
            <a:r>
              <a:rPr kumimoji="0" lang="fr-FR" sz="3100" b="0" i="0" u="none" strike="noStrike" kern="1200" cap="none" spc="0" normalizeH="0" baseline="0" noProof="0" dirty="0">
                <a:ln>
                  <a:noFill/>
                </a:ln>
                <a:solidFill>
                  <a:srgbClr val="FF0000"/>
                </a:solidFill>
                <a:effectLst/>
                <a:uLnTx/>
                <a:uFillTx/>
                <a:latin typeface="Calibri"/>
                <a:ea typeface="+mj-ea"/>
                <a:cs typeface="+mj-cs"/>
              </a:rPr>
              <a:t>CORRECTION</a:t>
            </a:r>
            <a:br>
              <a:rPr lang="fr-FR" dirty="0"/>
            </a:br>
            <a:r>
              <a:rPr lang="fr-FR" sz="2700" b="1" dirty="0"/>
              <a:t>Classe ces mots dans l’ordre alphabétique</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graphicFrame>
        <p:nvGraphicFramePr>
          <p:cNvPr id="4" name="Tableau 3">
            <a:extLst>
              <a:ext uri="{FF2B5EF4-FFF2-40B4-BE49-F238E27FC236}">
                <a16:creationId xmlns:a16="http://schemas.microsoft.com/office/drawing/2014/main" id="{CA753AB0-5A74-498F-8AC6-EA69E0DBA404}"/>
              </a:ext>
            </a:extLst>
          </p:cNvPr>
          <p:cNvGraphicFramePr>
            <a:graphicFrameLocks noGrp="1"/>
          </p:cNvGraphicFramePr>
          <p:nvPr>
            <p:extLst>
              <p:ext uri="{D42A27DB-BD31-4B8C-83A1-F6EECF244321}">
                <p14:modId xmlns:p14="http://schemas.microsoft.com/office/powerpoint/2010/main" val="2810934174"/>
              </p:ext>
            </p:extLst>
          </p:nvPr>
        </p:nvGraphicFramePr>
        <p:xfrm>
          <a:off x="1242728" y="2420888"/>
          <a:ext cx="2674640" cy="3456385"/>
        </p:xfrm>
        <a:graphic>
          <a:graphicData uri="http://schemas.openxmlformats.org/drawingml/2006/table">
            <a:tbl>
              <a:tblPr firstRow="1" firstCol="1" bandRow="1"/>
              <a:tblGrid>
                <a:gridCol w="470606">
                  <a:extLst>
                    <a:ext uri="{9D8B030D-6E8A-4147-A177-3AD203B41FA5}">
                      <a16:colId xmlns:a16="http://schemas.microsoft.com/office/drawing/2014/main" val="4002169373"/>
                    </a:ext>
                  </a:extLst>
                </a:gridCol>
                <a:gridCol w="2204034">
                  <a:extLst>
                    <a:ext uri="{9D8B030D-6E8A-4147-A177-3AD203B41FA5}">
                      <a16:colId xmlns:a16="http://schemas.microsoft.com/office/drawing/2014/main" val="3639630691"/>
                    </a:ext>
                  </a:extLst>
                </a:gridCol>
              </a:tblGrid>
              <a:tr h="691277">
                <a:tc>
                  <a:txBody>
                    <a:bodyPr/>
                    <a:lstStyle/>
                    <a:p>
                      <a:pPr algn="ctr">
                        <a:lnSpc>
                          <a:spcPct val="107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1</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achète</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756038829"/>
                  </a:ext>
                </a:extLst>
              </a:tr>
              <a:tr h="691277">
                <a:tc>
                  <a:txBody>
                    <a:bodyPr/>
                    <a:lstStyle/>
                    <a:p>
                      <a:pPr algn="ctr">
                        <a:lnSpc>
                          <a:spcPct val="107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acheter</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654982077"/>
                  </a:ext>
                </a:extLst>
              </a:tr>
              <a:tr h="691277">
                <a:tc>
                  <a:txBody>
                    <a:bodyPr/>
                    <a:lstStyle/>
                    <a:p>
                      <a:pPr algn="ctr">
                        <a:lnSpc>
                          <a:spcPct val="107000"/>
                        </a:lnSpc>
                        <a:spcAft>
                          <a:spcPts val="800"/>
                        </a:spcAft>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3</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chapeau</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306639347"/>
                  </a:ext>
                </a:extLst>
              </a:tr>
              <a:tr h="691277">
                <a:tc>
                  <a:txBody>
                    <a:bodyPr/>
                    <a:lstStyle/>
                    <a:p>
                      <a:pPr algn="ctr">
                        <a:lnSpc>
                          <a:spcPct val="107000"/>
                        </a:lnSpc>
                        <a:spcAft>
                          <a:spcPts val="800"/>
                        </a:spcAft>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costume</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109441651"/>
                  </a:ext>
                </a:extLst>
              </a:tr>
              <a:tr h="691277">
                <a:tc>
                  <a:txBody>
                    <a:bodyPr/>
                    <a:lstStyle/>
                    <a:p>
                      <a:pPr algn="ctr">
                        <a:lnSpc>
                          <a:spcPct val="107000"/>
                        </a:lnSpc>
                        <a:spcAft>
                          <a:spcPts val="800"/>
                        </a:spcAft>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drôle</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423623243"/>
                  </a:ext>
                </a:extLst>
              </a:tr>
            </a:tbl>
          </a:graphicData>
        </a:graphic>
      </p:graphicFrame>
      <p:graphicFrame>
        <p:nvGraphicFramePr>
          <p:cNvPr id="6" name="Tableau 5">
            <a:extLst>
              <a:ext uri="{FF2B5EF4-FFF2-40B4-BE49-F238E27FC236}">
                <a16:creationId xmlns:a16="http://schemas.microsoft.com/office/drawing/2014/main" id="{D20DBD3F-806A-4E64-BDAE-0A1966EBCCD7}"/>
              </a:ext>
            </a:extLst>
          </p:cNvPr>
          <p:cNvGraphicFramePr>
            <a:graphicFrameLocks noGrp="1"/>
          </p:cNvGraphicFramePr>
          <p:nvPr>
            <p:extLst>
              <p:ext uri="{D42A27DB-BD31-4B8C-83A1-F6EECF244321}">
                <p14:modId xmlns:p14="http://schemas.microsoft.com/office/powerpoint/2010/main" val="3803860245"/>
              </p:ext>
            </p:extLst>
          </p:nvPr>
        </p:nvGraphicFramePr>
        <p:xfrm>
          <a:off x="5076115" y="2420888"/>
          <a:ext cx="2808253" cy="3456385"/>
        </p:xfrm>
        <a:graphic>
          <a:graphicData uri="http://schemas.openxmlformats.org/drawingml/2006/table">
            <a:tbl>
              <a:tblPr firstRow="1" firstCol="1" bandRow="1"/>
              <a:tblGrid>
                <a:gridCol w="592898">
                  <a:extLst>
                    <a:ext uri="{9D8B030D-6E8A-4147-A177-3AD203B41FA5}">
                      <a16:colId xmlns:a16="http://schemas.microsoft.com/office/drawing/2014/main" val="4002169373"/>
                    </a:ext>
                  </a:extLst>
                </a:gridCol>
                <a:gridCol w="2215355">
                  <a:extLst>
                    <a:ext uri="{9D8B030D-6E8A-4147-A177-3AD203B41FA5}">
                      <a16:colId xmlns:a16="http://schemas.microsoft.com/office/drawing/2014/main" val="3639630691"/>
                    </a:ext>
                  </a:extLst>
                </a:gridCol>
              </a:tblGrid>
              <a:tr h="691277">
                <a:tc>
                  <a:txBody>
                    <a:bodyPr/>
                    <a:lstStyle/>
                    <a:p>
                      <a:pPr algn="ctr">
                        <a:lnSpc>
                          <a:spcPct val="107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6</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épées</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756038829"/>
                  </a:ext>
                </a:extLst>
              </a:tr>
              <a:tr h="691277">
                <a:tc>
                  <a:txBody>
                    <a:bodyPr/>
                    <a:lstStyle/>
                    <a:p>
                      <a:pPr algn="ctr">
                        <a:lnSpc>
                          <a:spcPct val="107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7</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sz="2000" dirty="0">
                          <a:effectLst/>
                          <a:latin typeface="Calibri" panose="020F0502020204030204" pitchFamily="34" charset="0"/>
                          <a:ea typeface="Calibri" panose="020F0502020204030204" pitchFamily="34" charset="0"/>
                          <a:cs typeface="Times New Roman" panose="02020603050405020304" pitchFamily="18" charset="0"/>
                        </a:rPr>
                        <a:t>Geoffroy</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654982077"/>
                  </a:ext>
                </a:extLst>
              </a:tr>
              <a:tr h="691277">
                <a:tc>
                  <a:txBody>
                    <a:bodyPr/>
                    <a:lstStyle/>
                    <a:p>
                      <a:pPr algn="ctr">
                        <a:lnSpc>
                          <a:spcPct val="107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8</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prendre</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306639347"/>
                  </a:ext>
                </a:extLst>
              </a:tr>
              <a:tr h="691277">
                <a:tc>
                  <a:txBody>
                    <a:bodyPr/>
                    <a:lstStyle/>
                    <a:p>
                      <a:pPr algn="ctr">
                        <a:lnSpc>
                          <a:spcPct val="107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9</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tous</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109441651"/>
                  </a:ext>
                </a:extLst>
              </a:tr>
              <a:tr h="691277">
                <a:tc>
                  <a:txBody>
                    <a:bodyPr/>
                    <a:lstStyle/>
                    <a:p>
                      <a:pPr algn="ctr">
                        <a:lnSpc>
                          <a:spcPct val="107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10</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vainqueurs</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423623243"/>
                  </a:ext>
                </a:extLst>
              </a:tr>
            </a:tbl>
          </a:graphicData>
        </a:graphic>
      </p:graphicFrame>
    </p:spTree>
    <p:extLst>
      <p:ext uri="{BB962C8B-B14F-4D97-AF65-F5344CB8AC3E}">
        <p14:creationId xmlns:p14="http://schemas.microsoft.com/office/powerpoint/2010/main" val="10728885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8"/>
            <a:ext cx="5842992" cy="6178698"/>
          </a:xfrm>
        </p:spPr>
        <p:txBody>
          <a:bodyPr>
            <a:normAutofit fontScale="90000"/>
          </a:bodyPr>
          <a:lstStyle/>
          <a:p>
            <a:pPr algn="l"/>
            <a:r>
              <a:rPr lang="fr-FR" dirty="0"/>
              <a:t>Connais-tu les histoires du petit Nicolas ?</a:t>
            </a:r>
            <a:br>
              <a:rPr lang="fr-FR" dirty="0"/>
            </a:br>
            <a:r>
              <a:rPr lang="fr-FR" dirty="0"/>
              <a:t>Tu vas </a:t>
            </a:r>
            <a:r>
              <a:rPr lang="fr-FR"/>
              <a:t>découvrir la </a:t>
            </a:r>
            <a:r>
              <a:rPr lang="fr-FR" dirty="0"/>
              <a:t>lettre au Père Noël du petit Nicolas.</a:t>
            </a:r>
            <a:br>
              <a:rPr lang="fr-FR" dirty="0"/>
            </a:br>
            <a:r>
              <a:rPr lang="fr-FR" dirty="0"/>
              <a:t>Tu devras réaliser des défis pour gagner les chapitres suivants.</a:t>
            </a:r>
            <a:br>
              <a:rPr lang="fr-FR" dirty="0"/>
            </a:br>
            <a:br>
              <a:rPr lang="fr-FR" dirty="0"/>
            </a:br>
            <a:r>
              <a:rPr lang="fr-FR" sz="1800" b="1" dirty="0">
                <a:effectLst/>
                <a:latin typeface="Calibri" panose="020F0502020204030204" pitchFamily="34" charset="0"/>
                <a:ea typeface="Calibri" panose="020F0502020204030204" pitchFamily="34" charset="0"/>
                <a:cs typeface="Times New Roman" panose="02020603050405020304" pitchFamily="18" charset="0"/>
              </a:rPr>
              <a:t>« </a:t>
            </a:r>
            <a:r>
              <a:rPr lang="fr-FR" sz="1800" dirty="0">
                <a:effectLst/>
                <a:latin typeface="Calibri" panose="020F0502020204030204" pitchFamily="34" charset="0"/>
                <a:ea typeface="Calibri" panose="020F0502020204030204" pitchFamily="34" charset="0"/>
                <a:cs typeface="Times New Roman" panose="02020603050405020304" pitchFamily="18" charset="0"/>
              </a:rPr>
              <a:t>Cher Père Noël</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 </a:t>
            </a:r>
            <a:r>
              <a:rPr lang="fr-FR" sz="1800" b="1" i="1" dirty="0">
                <a:effectLst/>
                <a:latin typeface="Calibri" panose="020F0502020204030204" pitchFamily="34" charset="0"/>
                <a:ea typeface="Calibri" panose="020F0502020204030204" pitchFamily="34" charset="0"/>
                <a:cs typeface="Times New Roman" panose="02020603050405020304" pitchFamily="18" charset="0"/>
              </a:rPr>
              <a:t>Histoires inédites du Petit Nicolas-volume 2</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René Goscinny et Jean-Jacques Sempé, </a:t>
            </a:r>
            <a:r>
              <a:rPr lang="fr-FR" sz="1800" b="1" dirty="0" err="1">
                <a:effectLst/>
                <a:latin typeface="Calibri" panose="020F0502020204030204" pitchFamily="34" charset="0"/>
                <a:ea typeface="Calibri" panose="020F0502020204030204" pitchFamily="34" charset="0"/>
                <a:cs typeface="Times New Roman" panose="02020603050405020304" pitchFamily="18" charset="0"/>
              </a:rPr>
              <a:t>IMAV</a:t>
            </a:r>
            <a:r>
              <a:rPr lang="fr-FR" sz="1800" b="1" dirty="0">
                <a:effectLst/>
                <a:latin typeface="Calibri" panose="020F0502020204030204" pitchFamily="34" charset="0"/>
                <a:ea typeface="Calibri" panose="020F0502020204030204" pitchFamily="34" charset="0"/>
                <a:cs typeface="Times New Roman" panose="02020603050405020304" pitchFamily="18" charset="0"/>
              </a:rPr>
              <a:t> éditions, 2006</a:t>
            </a:r>
            <a:endParaRPr lang="fr-FR" dirty="0"/>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pic>
        <p:nvPicPr>
          <p:cNvPr id="1026" name="Picture 2" descr="Cher Père Noël: Une histoire extraite de &quot;Le Petit Nicolas, c'est Noël !&quot;  eBook: Goscinny, René, Jean-Jacques Sempé: Amazon.fr">
            <a:extLst>
              <a:ext uri="{FF2B5EF4-FFF2-40B4-BE49-F238E27FC236}">
                <a16:creationId xmlns:a16="http://schemas.microsoft.com/office/drawing/2014/main" id="{83B67274-8048-4DBA-AC5B-4CF3FCE494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1542" y="2564904"/>
            <a:ext cx="2545258" cy="3605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05827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5842992" cy="1138138"/>
          </a:xfrm>
        </p:spPr>
        <p:txBody>
          <a:bodyPr>
            <a:normAutofit/>
          </a:bodyPr>
          <a:lstStyle/>
          <a:p>
            <a:pPr algn="l"/>
            <a:r>
              <a:rPr lang="fr-FR" dirty="0"/>
              <a:t>Chapitre 6</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3D8146D1-E9F6-4F77-A551-0036AE96D408}"/>
              </a:ext>
            </a:extLst>
          </p:cNvPr>
          <p:cNvSpPr txBox="1"/>
          <p:nvPr/>
        </p:nvSpPr>
        <p:spPr>
          <a:xfrm>
            <a:off x="570384" y="2204864"/>
            <a:ext cx="8003232" cy="3465244"/>
          </a:xfrm>
          <a:prstGeom prst="rect">
            <a:avLst/>
          </a:prstGeom>
          <a:noFill/>
        </p:spPr>
        <p:txBody>
          <a:bodyPr wrap="square">
            <a:spAutoFit/>
          </a:bodyPr>
          <a:lstStyle/>
          <a:p>
            <a:pPr indent="449580">
              <a:lnSpc>
                <a:spcPct val="115000"/>
              </a:lnSpc>
              <a:spcAft>
                <a:spcPts val="800"/>
              </a:spcAft>
            </a:pPr>
            <a:r>
              <a:rPr lang="fr-FR" sz="2400" dirty="0">
                <a:effectLst/>
                <a:latin typeface="Calibri" panose="020F0502020204030204" pitchFamily="34" charset="0"/>
                <a:ea typeface="Calibri" panose="020F0502020204030204" pitchFamily="34" charset="0"/>
                <a:cs typeface="Calibri" panose="020F0502020204030204" pitchFamily="34" charset="0"/>
              </a:rPr>
              <a:t>Pour Alceste, un autre copain, c’est facile ; Alceste aime beaucoup manger, alors, si je pouvais avoir des tas de sous, je l’inviterais tous les jours à la sortie de l’école, dans la pâtisserie pour manger des petits pains au chocolat, que nous aimons beaucoup. Alceste aime bien la charcuterie aussi, mais c’est des petits pains au chocolat qu’il aura, parce qu’après tout, c’est moi qui paie, et si ça ne lui plaît pas, il n’a qu’à aller se l’acheter lui-même sa charcuterie. Sans blague ! </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142769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6 : </a:t>
            </a:r>
            <a:br>
              <a:rPr lang="fr-FR" dirty="0"/>
            </a:br>
            <a:r>
              <a:rPr lang="fr-FR" sz="2700" b="1" dirty="0"/>
              <a:t>Trouve un antonyme du mot en gras</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C3E332BB-B009-4189-B52B-62342B707C23}"/>
              </a:ext>
            </a:extLst>
          </p:cNvPr>
          <p:cNvSpPr txBox="1"/>
          <p:nvPr/>
        </p:nvSpPr>
        <p:spPr>
          <a:xfrm>
            <a:off x="354360" y="1988840"/>
            <a:ext cx="8435280" cy="4456092"/>
          </a:xfrm>
          <a:prstGeom prst="rect">
            <a:avLst/>
          </a:prstGeom>
          <a:noFill/>
        </p:spPr>
        <p:txBody>
          <a:bodyPr wrap="square">
            <a:spAutoFit/>
          </a:bodyPr>
          <a:lstStyle/>
          <a:p>
            <a:pPr>
              <a:lnSpc>
                <a:spcPct val="150000"/>
              </a:lnSpc>
              <a:spcAft>
                <a:spcPts val="800"/>
              </a:spcAft>
            </a:pP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difficile</a:t>
            </a:r>
            <a:r>
              <a:rPr lang="fr-FR" sz="2000" dirty="0">
                <a:effectLst/>
                <a:latin typeface="Calibri" panose="020F0502020204030204" pitchFamily="34" charset="0"/>
                <a:ea typeface="Calibri" panose="020F0502020204030204" pitchFamily="34" charset="0"/>
                <a:cs typeface="Times New Roman" panose="02020603050405020304" pitchFamily="18" charset="0"/>
              </a:rPr>
              <a:t> : _____________________</a:t>
            </a:r>
            <a:r>
              <a:rPr lang="fr-FR" sz="2000" b="1"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50000"/>
              </a:lnSpc>
              <a:spcAft>
                <a:spcPts val="800"/>
              </a:spcAft>
            </a:pP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peu</a:t>
            </a:r>
            <a:r>
              <a:rPr lang="fr-FR" sz="2000" dirty="0">
                <a:effectLst/>
                <a:latin typeface="Calibri" panose="020F0502020204030204" pitchFamily="34" charset="0"/>
                <a:ea typeface="Calibri" panose="020F0502020204030204" pitchFamily="34" charset="0"/>
                <a:cs typeface="Times New Roman" panose="02020603050405020304" pitchFamily="18" charset="0"/>
              </a:rPr>
              <a:t> : _____________________</a:t>
            </a:r>
          </a:p>
          <a:p>
            <a:pPr>
              <a:lnSpc>
                <a:spcPct val="150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à l’</a:t>
            </a: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entrée</a:t>
            </a:r>
            <a:r>
              <a:rPr lang="fr-FR" sz="2000" dirty="0">
                <a:effectLst/>
                <a:latin typeface="Calibri" panose="020F0502020204030204" pitchFamily="34" charset="0"/>
                <a:ea typeface="Calibri" panose="020F0502020204030204" pitchFamily="34" charset="0"/>
                <a:cs typeface="Times New Roman" panose="02020603050405020304" pitchFamily="18" charset="0"/>
              </a:rPr>
              <a:t> : _____________________	</a:t>
            </a:r>
          </a:p>
          <a:p>
            <a:pPr>
              <a:lnSpc>
                <a:spcPct val="150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des </a:t>
            </a: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gros</a:t>
            </a:r>
            <a:r>
              <a:rPr lang="fr-FR" sz="2000" dirty="0">
                <a:effectLst/>
                <a:latin typeface="Calibri" panose="020F0502020204030204" pitchFamily="34" charset="0"/>
                <a:ea typeface="Calibri" panose="020F0502020204030204" pitchFamily="34" charset="0"/>
                <a:cs typeface="Times New Roman" panose="02020603050405020304" pitchFamily="18" charset="0"/>
              </a:rPr>
              <a:t> pains : </a:t>
            </a:r>
            <a:r>
              <a:rPr kumimoji="0" lang="fr-FR" sz="20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________________</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détestons</a:t>
            </a:r>
            <a:r>
              <a:rPr lang="fr-FR" sz="2000" dirty="0">
                <a:effectLst/>
                <a:latin typeface="Calibri" panose="020F0502020204030204" pitchFamily="34" charset="0"/>
                <a:ea typeface="Calibri" panose="020F0502020204030204" pitchFamily="34" charset="0"/>
                <a:cs typeface="Times New Roman" panose="02020603050405020304" pitchFamily="18" charset="0"/>
              </a:rPr>
              <a:t> : _____________________	</a:t>
            </a:r>
          </a:p>
          <a:p>
            <a:pPr>
              <a:lnSpc>
                <a:spcPct val="150000"/>
              </a:lnSpc>
              <a:spcAft>
                <a:spcPts val="800"/>
              </a:spcAft>
            </a:pP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non plus</a:t>
            </a:r>
            <a:r>
              <a:rPr lang="fr-FR" sz="2000" dirty="0">
                <a:effectLst/>
                <a:latin typeface="Calibri" panose="020F0502020204030204" pitchFamily="34" charset="0"/>
                <a:ea typeface="Calibri" panose="020F0502020204030204" pitchFamily="34" charset="0"/>
                <a:cs typeface="Times New Roman" panose="02020603050405020304" pitchFamily="18" charset="0"/>
              </a:rPr>
              <a:t> : ____________________</a:t>
            </a:r>
          </a:p>
          <a:p>
            <a:pPr>
              <a:lnSpc>
                <a:spcPct val="150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c’est moi qui </a:t>
            </a: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vole</a:t>
            </a:r>
            <a:r>
              <a:rPr lang="fr-FR" sz="2000" dirty="0">
                <a:effectLst/>
                <a:latin typeface="Calibri" panose="020F0502020204030204" pitchFamily="34" charset="0"/>
                <a:ea typeface="Calibri" panose="020F0502020204030204" pitchFamily="34" charset="0"/>
                <a:cs typeface="Times New Roman" panose="02020603050405020304" pitchFamily="18" charset="0"/>
              </a:rPr>
              <a:t> le pain : __________________________________________</a:t>
            </a:r>
          </a:p>
          <a:p>
            <a:pPr>
              <a:lnSpc>
                <a:spcPct val="150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ça ne lui </a:t>
            </a: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déplaît</a:t>
            </a:r>
            <a:r>
              <a:rPr lang="fr-FR" sz="2000" dirty="0">
                <a:effectLst/>
                <a:latin typeface="Calibri" panose="020F0502020204030204" pitchFamily="34" charset="0"/>
                <a:ea typeface="Calibri" panose="020F0502020204030204" pitchFamily="34" charset="0"/>
                <a:cs typeface="Times New Roman" panose="02020603050405020304" pitchFamily="18" charset="0"/>
              </a:rPr>
              <a:t> pas : __________________________________________</a:t>
            </a:r>
          </a:p>
        </p:txBody>
      </p:sp>
    </p:spTree>
    <p:extLst>
      <p:ext uri="{BB962C8B-B14F-4D97-AF65-F5344CB8AC3E}">
        <p14:creationId xmlns:p14="http://schemas.microsoft.com/office/powerpoint/2010/main" val="17147229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6 : </a:t>
            </a:r>
            <a:r>
              <a:rPr kumimoji="0" lang="fr-FR" sz="3100" b="0" i="0" u="none" strike="noStrike" kern="1200" cap="none" spc="0" normalizeH="0" baseline="0" noProof="0" dirty="0">
                <a:ln>
                  <a:noFill/>
                </a:ln>
                <a:solidFill>
                  <a:srgbClr val="FF0000"/>
                </a:solidFill>
                <a:effectLst/>
                <a:uLnTx/>
                <a:uFillTx/>
                <a:latin typeface="Calibri"/>
                <a:ea typeface="+mj-ea"/>
                <a:cs typeface="+mj-cs"/>
              </a:rPr>
              <a:t>CORRECTION</a:t>
            </a:r>
            <a:br>
              <a:rPr lang="fr-FR" dirty="0"/>
            </a:br>
            <a:r>
              <a:rPr lang="fr-FR" sz="2700" b="1" dirty="0"/>
              <a:t>Trouve un antonyme du mot en gras</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C3E332BB-B009-4189-B52B-62342B707C23}"/>
              </a:ext>
            </a:extLst>
          </p:cNvPr>
          <p:cNvSpPr txBox="1"/>
          <p:nvPr/>
        </p:nvSpPr>
        <p:spPr>
          <a:xfrm>
            <a:off x="354360" y="1988840"/>
            <a:ext cx="8435280" cy="4456092"/>
          </a:xfrm>
          <a:prstGeom prst="rect">
            <a:avLst/>
          </a:prstGeom>
          <a:noFill/>
        </p:spPr>
        <p:txBody>
          <a:bodyPr wrap="square">
            <a:spAutoFit/>
          </a:bodyPr>
          <a:lstStyle/>
          <a:p>
            <a:pPr>
              <a:lnSpc>
                <a:spcPct val="150000"/>
              </a:lnSpc>
              <a:spcAft>
                <a:spcPts val="800"/>
              </a:spcAft>
            </a:pP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difficile</a:t>
            </a:r>
            <a:r>
              <a:rPr lang="fr-FR" sz="2000" dirty="0">
                <a:effectLst/>
                <a:latin typeface="Calibri" panose="020F0502020204030204" pitchFamily="34" charset="0"/>
                <a:ea typeface="Calibri" panose="020F0502020204030204" pitchFamily="34" charset="0"/>
                <a:cs typeface="Times New Roman" panose="02020603050405020304" pitchFamily="18" charset="0"/>
              </a:rPr>
              <a:t> : </a:t>
            </a:r>
            <a:r>
              <a:rPr lang="fr-FR"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facile</a:t>
            </a:r>
            <a:r>
              <a:rPr lang="fr-FR" sz="2000" b="1"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50000"/>
              </a:lnSpc>
              <a:spcAft>
                <a:spcPts val="800"/>
              </a:spcAft>
            </a:pP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peu</a:t>
            </a:r>
            <a:r>
              <a:rPr lang="fr-FR" sz="2000" dirty="0">
                <a:effectLst/>
                <a:latin typeface="Calibri" panose="020F0502020204030204" pitchFamily="34" charset="0"/>
                <a:ea typeface="Calibri" panose="020F0502020204030204" pitchFamily="34" charset="0"/>
                <a:cs typeface="Times New Roman" panose="02020603050405020304" pitchFamily="18" charset="0"/>
              </a:rPr>
              <a:t> : </a:t>
            </a:r>
            <a:r>
              <a:rPr lang="fr-FR"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beaucoup</a:t>
            </a:r>
          </a:p>
          <a:p>
            <a:pPr>
              <a:lnSpc>
                <a:spcPct val="150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à l’</a:t>
            </a: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entrée</a:t>
            </a:r>
            <a:r>
              <a:rPr lang="fr-FR" sz="2000" dirty="0">
                <a:effectLst/>
                <a:latin typeface="Calibri" panose="020F0502020204030204" pitchFamily="34" charset="0"/>
                <a:ea typeface="Calibri" panose="020F0502020204030204" pitchFamily="34" charset="0"/>
                <a:cs typeface="Times New Roman" panose="02020603050405020304" pitchFamily="18" charset="0"/>
              </a:rPr>
              <a:t> : </a:t>
            </a:r>
            <a:r>
              <a:rPr lang="fr-FR"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à la sortie</a:t>
            </a:r>
            <a:r>
              <a:rPr lang="fr-FR" sz="20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50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des </a:t>
            </a: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gros</a:t>
            </a:r>
            <a:r>
              <a:rPr lang="fr-FR" sz="2000" dirty="0">
                <a:effectLst/>
                <a:latin typeface="Calibri" panose="020F0502020204030204" pitchFamily="34" charset="0"/>
                <a:ea typeface="Calibri" panose="020F0502020204030204" pitchFamily="34" charset="0"/>
                <a:cs typeface="Times New Roman" panose="02020603050405020304" pitchFamily="18" charset="0"/>
              </a:rPr>
              <a:t> pains : </a:t>
            </a:r>
            <a:r>
              <a:rPr kumimoji="0" lang="fr-FR" sz="20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rPr>
              <a:t>des petits pains</a:t>
            </a:r>
            <a:endParaRPr lang="fr-FR"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détestons</a:t>
            </a:r>
            <a:r>
              <a:rPr lang="fr-FR" sz="2000" dirty="0">
                <a:effectLst/>
                <a:latin typeface="Calibri" panose="020F0502020204030204" pitchFamily="34" charset="0"/>
                <a:ea typeface="Calibri" panose="020F0502020204030204" pitchFamily="34" charset="0"/>
                <a:cs typeface="Times New Roman" panose="02020603050405020304" pitchFamily="18" charset="0"/>
              </a:rPr>
              <a:t> : </a:t>
            </a:r>
            <a:r>
              <a:rPr lang="fr-FR"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adorons</a:t>
            </a:r>
            <a:r>
              <a:rPr lang="fr-FR" sz="20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50000"/>
              </a:lnSpc>
              <a:spcAft>
                <a:spcPts val="800"/>
              </a:spcAft>
            </a:pP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non plus</a:t>
            </a:r>
            <a:r>
              <a:rPr lang="fr-FR" sz="2000" dirty="0">
                <a:effectLst/>
                <a:latin typeface="Calibri" panose="020F0502020204030204" pitchFamily="34" charset="0"/>
                <a:ea typeface="Calibri" panose="020F0502020204030204" pitchFamily="34" charset="0"/>
                <a:cs typeface="Times New Roman" panose="02020603050405020304" pitchFamily="18" charset="0"/>
              </a:rPr>
              <a:t> : </a:t>
            </a:r>
            <a:r>
              <a:rPr lang="fr-FR"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encore</a:t>
            </a:r>
          </a:p>
          <a:p>
            <a:pPr>
              <a:lnSpc>
                <a:spcPct val="150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c’est moi qui </a:t>
            </a: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vole</a:t>
            </a:r>
            <a:r>
              <a:rPr lang="fr-FR" sz="2000" dirty="0">
                <a:effectLst/>
                <a:latin typeface="Calibri" panose="020F0502020204030204" pitchFamily="34" charset="0"/>
                <a:ea typeface="Calibri" panose="020F0502020204030204" pitchFamily="34" charset="0"/>
                <a:cs typeface="Times New Roman" panose="02020603050405020304" pitchFamily="18" charset="0"/>
              </a:rPr>
              <a:t> le pain : </a:t>
            </a:r>
            <a:r>
              <a:rPr lang="fr-FR" sz="2000" dirty="0">
                <a:solidFill>
                  <a:srgbClr val="0070C0"/>
                </a:solidFill>
                <a:latin typeface="Calibri" panose="020F0502020204030204" pitchFamily="34" charset="0"/>
                <a:ea typeface="Calibri" panose="020F0502020204030204" pitchFamily="34" charset="0"/>
                <a:cs typeface="Times New Roman" panose="02020603050405020304" pitchFamily="18" charset="0"/>
              </a:rPr>
              <a:t>c’est moi qui donne le pain</a:t>
            </a:r>
            <a:endParaRPr lang="fr-FR"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ça ne lui </a:t>
            </a:r>
            <a:r>
              <a:rPr lang="fr-FR" sz="2000" b="1" u="sng" dirty="0">
                <a:effectLst/>
                <a:latin typeface="Calibri" panose="020F0502020204030204" pitchFamily="34" charset="0"/>
                <a:ea typeface="Calibri" panose="020F0502020204030204" pitchFamily="34" charset="0"/>
                <a:cs typeface="Times New Roman" panose="02020603050405020304" pitchFamily="18" charset="0"/>
              </a:rPr>
              <a:t>déplaît</a:t>
            </a:r>
            <a:r>
              <a:rPr lang="fr-FR" sz="2000" dirty="0">
                <a:effectLst/>
                <a:latin typeface="Calibri" panose="020F0502020204030204" pitchFamily="34" charset="0"/>
                <a:ea typeface="Calibri" panose="020F0502020204030204" pitchFamily="34" charset="0"/>
                <a:cs typeface="Times New Roman" panose="02020603050405020304" pitchFamily="18" charset="0"/>
              </a:rPr>
              <a:t> pas : </a:t>
            </a:r>
            <a:r>
              <a:rPr lang="fr-FR" sz="20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ça ne lui plaît pas</a:t>
            </a:r>
          </a:p>
        </p:txBody>
      </p:sp>
    </p:spTree>
    <p:extLst>
      <p:ext uri="{BB962C8B-B14F-4D97-AF65-F5344CB8AC3E}">
        <p14:creationId xmlns:p14="http://schemas.microsoft.com/office/powerpoint/2010/main" val="38848869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5842992" cy="1138138"/>
          </a:xfrm>
        </p:spPr>
        <p:txBody>
          <a:bodyPr>
            <a:normAutofit/>
          </a:bodyPr>
          <a:lstStyle/>
          <a:p>
            <a:pPr algn="l"/>
            <a:r>
              <a:rPr lang="fr-FR" dirty="0"/>
              <a:t>Chapitre 7</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3D8146D1-E9F6-4F77-A551-0036AE96D408}"/>
              </a:ext>
            </a:extLst>
          </p:cNvPr>
          <p:cNvSpPr txBox="1"/>
          <p:nvPr/>
        </p:nvSpPr>
        <p:spPr>
          <a:xfrm>
            <a:off x="570384" y="2204864"/>
            <a:ext cx="8003232" cy="3889976"/>
          </a:xfrm>
          <a:prstGeom prst="rect">
            <a:avLst/>
          </a:prstGeom>
          <a:noFill/>
        </p:spPr>
        <p:txBody>
          <a:bodyPr wrap="square">
            <a:spAutoFit/>
          </a:bodyPr>
          <a:lstStyle/>
          <a:p>
            <a:pPr indent="449580">
              <a:lnSpc>
                <a:spcPct val="115000"/>
              </a:lnSpc>
              <a:spcAft>
                <a:spcPts val="800"/>
              </a:spcAft>
            </a:pPr>
            <a:r>
              <a:rPr lang="fr-FR" sz="2400" dirty="0">
                <a:effectLst/>
                <a:latin typeface="Calibri" panose="020F0502020204030204" pitchFamily="34" charset="0"/>
                <a:ea typeface="Calibri" panose="020F0502020204030204" pitchFamily="34" charset="0"/>
                <a:cs typeface="Calibri" panose="020F0502020204030204" pitchFamily="34" charset="0"/>
              </a:rPr>
              <a:t>Joachim, il aime beaucoup jouer aux billes. Et il faut dire qu’il joue très bien ; quand il tire, bing ! Il ne rate presque jamais. Alors nous, bien sûr, on ne veut plus jouer avec lui, parce que comme on joue pour de vrai, on perd toutes nos billes ; Et il s’ennuie Joachim, à la récré. « Allez quoi, les gars, allez quoi !… », il nous dit Joachim ; c’est très triste. Alors, si je pouvais avoir des tas de billes, moi je serais d’accord pour jouer avec Joachim, parce que même s’il gagne tout le temps, ce sale tricheur, j’aurais toujours des billes. </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887489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7 : </a:t>
            </a:r>
            <a:br>
              <a:rPr lang="fr-FR" dirty="0"/>
            </a:br>
            <a:r>
              <a:rPr lang="fr-FR" sz="2700" b="1" dirty="0"/>
              <a:t>Retrouve les verbes conjugués</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C3E332BB-B009-4189-B52B-62342B707C23}"/>
              </a:ext>
            </a:extLst>
          </p:cNvPr>
          <p:cNvSpPr txBox="1"/>
          <p:nvPr/>
        </p:nvSpPr>
        <p:spPr>
          <a:xfrm>
            <a:off x="354360" y="1988840"/>
            <a:ext cx="8435280" cy="4467057"/>
          </a:xfrm>
          <a:prstGeom prst="rect">
            <a:avLst/>
          </a:prstGeom>
          <a:noFill/>
        </p:spPr>
        <p:txBody>
          <a:bodyPr wrap="square">
            <a:spAutoFit/>
          </a:bodyPr>
          <a:lstStyle/>
          <a:p>
            <a:pPr>
              <a:lnSpc>
                <a:spcPct val="150000"/>
              </a:lnSpc>
              <a:spcAft>
                <a:spcPts val="800"/>
              </a:spcAft>
            </a:pPr>
            <a:r>
              <a:rPr lang="fr-FR" sz="2400" dirty="0">
                <a:effectLst/>
                <a:latin typeface="Calibri" panose="020F0502020204030204" pitchFamily="34" charset="0"/>
                <a:ea typeface="Calibri" panose="020F0502020204030204" pitchFamily="34" charset="0"/>
              </a:rPr>
              <a:t>Joachim, il aime beaucoup jouer aux billes. Et il faut dire qu’il joue très bien ; quand il tire, bing ! Il ne rate presque jamais. Alors nous, bien sûr, on ne veut plus jouer avec lui, parce que comme on joue pour de vrai, on perd toutes nos billes ; Et il s’ennuie Joachim, à la récré. « Allez quoi, les gars, allez quoi !… », il nous dit Joachim ; c’est très triste. Alors, si je pouvais avoir des tas de billes, moi je serais d’accord pour jouer avec Joachim, parce que même s’il gagne tout le temps, ce sale tricheur, j’aurais toujours des billes.</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647365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7 : </a:t>
            </a:r>
            <a:r>
              <a:rPr kumimoji="0" lang="fr-FR" sz="3100" b="0" i="0" u="none" strike="noStrike" kern="1200" cap="none" spc="0" normalizeH="0" baseline="0" noProof="0" dirty="0">
                <a:ln>
                  <a:noFill/>
                </a:ln>
                <a:solidFill>
                  <a:srgbClr val="FF0000"/>
                </a:solidFill>
                <a:effectLst/>
                <a:uLnTx/>
                <a:uFillTx/>
                <a:latin typeface="Calibri"/>
                <a:ea typeface="+mj-ea"/>
                <a:cs typeface="+mj-cs"/>
              </a:rPr>
              <a:t>CORRECTION</a:t>
            </a:r>
            <a:br>
              <a:rPr lang="fr-FR" dirty="0"/>
            </a:br>
            <a:r>
              <a:rPr lang="fr-FR" sz="2700" b="1" dirty="0"/>
              <a:t>Retrouve les verbes conjugués</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C3E332BB-B009-4189-B52B-62342B707C23}"/>
              </a:ext>
            </a:extLst>
          </p:cNvPr>
          <p:cNvSpPr txBox="1"/>
          <p:nvPr/>
        </p:nvSpPr>
        <p:spPr>
          <a:xfrm>
            <a:off x="354360" y="1988840"/>
            <a:ext cx="8435280" cy="4467057"/>
          </a:xfrm>
          <a:prstGeom prst="rect">
            <a:avLst/>
          </a:prstGeom>
          <a:noFill/>
        </p:spPr>
        <p:txBody>
          <a:bodyPr wrap="square">
            <a:spAutoFit/>
          </a:bodyPr>
          <a:lstStyle/>
          <a:p>
            <a:pPr>
              <a:lnSpc>
                <a:spcPct val="150000"/>
              </a:lnSpc>
              <a:spcAft>
                <a:spcPts val="800"/>
              </a:spcAft>
            </a:pPr>
            <a:r>
              <a:rPr lang="fr-FR" sz="2400" dirty="0">
                <a:effectLst/>
                <a:latin typeface="Calibri" panose="020F0502020204030204" pitchFamily="34" charset="0"/>
                <a:ea typeface="Calibri" panose="020F0502020204030204" pitchFamily="34" charset="0"/>
              </a:rPr>
              <a:t>Joachim, il </a:t>
            </a:r>
            <a:r>
              <a:rPr lang="fr-FR" sz="2400" dirty="0">
                <a:effectLst/>
                <a:highlight>
                  <a:srgbClr val="FF0000"/>
                </a:highlight>
                <a:latin typeface="Calibri" panose="020F0502020204030204" pitchFamily="34" charset="0"/>
                <a:ea typeface="Calibri" panose="020F0502020204030204" pitchFamily="34" charset="0"/>
              </a:rPr>
              <a:t>aime</a:t>
            </a:r>
            <a:r>
              <a:rPr lang="fr-FR" sz="2400" dirty="0">
                <a:effectLst/>
                <a:latin typeface="Calibri" panose="020F0502020204030204" pitchFamily="34" charset="0"/>
                <a:ea typeface="Calibri" panose="020F0502020204030204" pitchFamily="34" charset="0"/>
              </a:rPr>
              <a:t> beaucoup jouer aux billes. Et il </a:t>
            </a:r>
            <a:r>
              <a:rPr lang="fr-FR" sz="2400" dirty="0">
                <a:effectLst/>
                <a:highlight>
                  <a:srgbClr val="FF0000"/>
                </a:highlight>
                <a:latin typeface="Calibri" panose="020F0502020204030204" pitchFamily="34" charset="0"/>
                <a:ea typeface="Calibri" panose="020F0502020204030204" pitchFamily="34" charset="0"/>
              </a:rPr>
              <a:t>faut</a:t>
            </a:r>
            <a:r>
              <a:rPr lang="fr-FR" sz="2400" dirty="0">
                <a:effectLst/>
                <a:latin typeface="Calibri" panose="020F0502020204030204" pitchFamily="34" charset="0"/>
                <a:ea typeface="Calibri" panose="020F0502020204030204" pitchFamily="34" charset="0"/>
              </a:rPr>
              <a:t> dire qu’il </a:t>
            </a:r>
            <a:r>
              <a:rPr lang="fr-FR" sz="2400" dirty="0">
                <a:effectLst/>
                <a:highlight>
                  <a:srgbClr val="FF0000"/>
                </a:highlight>
                <a:latin typeface="Calibri" panose="020F0502020204030204" pitchFamily="34" charset="0"/>
                <a:ea typeface="Calibri" panose="020F0502020204030204" pitchFamily="34" charset="0"/>
              </a:rPr>
              <a:t>joue</a:t>
            </a:r>
            <a:r>
              <a:rPr lang="fr-FR" sz="2400" dirty="0">
                <a:effectLst/>
                <a:latin typeface="Calibri" panose="020F0502020204030204" pitchFamily="34" charset="0"/>
                <a:ea typeface="Calibri" panose="020F0502020204030204" pitchFamily="34" charset="0"/>
              </a:rPr>
              <a:t> très bien ; quand il </a:t>
            </a:r>
            <a:r>
              <a:rPr lang="fr-FR" sz="2400" dirty="0">
                <a:effectLst/>
                <a:highlight>
                  <a:srgbClr val="FF0000"/>
                </a:highlight>
                <a:latin typeface="Calibri" panose="020F0502020204030204" pitchFamily="34" charset="0"/>
                <a:ea typeface="Calibri" panose="020F0502020204030204" pitchFamily="34" charset="0"/>
              </a:rPr>
              <a:t>tire</a:t>
            </a:r>
            <a:r>
              <a:rPr lang="fr-FR" sz="2400" dirty="0">
                <a:effectLst/>
                <a:latin typeface="Calibri" panose="020F0502020204030204" pitchFamily="34" charset="0"/>
                <a:ea typeface="Calibri" panose="020F0502020204030204" pitchFamily="34" charset="0"/>
              </a:rPr>
              <a:t>, bing ! Il ne </a:t>
            </a:r>
            <a:r>
              <a:rPr lang="fr-FR" sz="2400" dirty="0">
                <a:effectLst/>
                <a:highlight>
                  <a:srgbClr val="FF0000"/>
                </a:highlight>
                <a:latin typeface="Calibri" panose="020F0502020204030204" pitchFamily="34" charset="0"/>
                <a:ea typeface="Calibri" panose="020F0502020204030204" pitchFamily="34" charset="0"/>
              </a:rPr>
              <a:t>rate</a:t>
            </a:r>
            <a:r>
              <a:rPr lang="fr-FR" sz="2400" dirty="0">
                <a:effectLst/>
                <a:latin typeface="Calibri" panose="020F0502020204030204" pitchFamily="34" charset="0"/>
                <a:ea typeface="Calibri" panose="020F0502020204030204" pitchFamily="34" charset="0"/>
              </a:rPr>
              <a:t> presque jamais. Alors nous, bien sûr, on ne </a:t>
            </a:r>
            <a:r>
              <a:rPr lang="fr-FR" sz="2400" dirty="0">
                <a:effectLst/>
                <a:highlight>
                  <a:srgbClr val="FF0000"/>
                </a:highlight>
                <a:latin typeface="Calibri" panose="020F0502020204030204" pitchFamily="34" charset="0"/>
                <a:ea typeface="Calibri" panose="020F0502020204030204" pitchFamily="34" charset="0"/>
              </a:rPr>
              <a:t>veut</a:t>
            </a:r>
            <a:r>
              <a:rPr lang="fr-FR" sz="2400" dirty="0">
                <a:effectLst/>
                <a:latin typeface="Calibri" panose="020F0502020204030204" pitchFamily="34" charset="0"/>
                <a:ea typeface="Calibri" panose="020F0502020204030204" pitchFamily="34" charset="0"/>
              </a:rPr>
              <a:t> plus jouer avec lui, parce que comme on </a:t>
            </a:r>
            <a:r>
              <a:rPr lang="fr-FR" sz="2400" dirty="0">
                <a:effectLst/>
                <a:highlight>
                  <a:srgbClr val="FF0000"/>
                </a:highlight>
                <a:latin typeface="Calibri" panose="020F0502020204030204" pitchFamily="34" charset="0"/>
                <a:ea typeface="Calibri" panose="020F0502020204030204" pitchFamily="34" charset="0"/>
              </a:rPr>
              <a:t>joue</a:t>
            </a:r>
            <a:r>
              <a:rPr lang="fr-FR" sz="2400" dirty="0">
                <a:effectLst/>
                <a:latin typeface="Calibri" panose="020F0502020204030204" pitchFamily="34" charset="0"/>
                <a:ea typeface="Calibri" panose="020F0502020204030204" pitchFamily="34" charset="0"/>
              </a:rPr>
              <a:t> pour de vrai, on </a:t>
            </a:r>
            <a:r>
              <a:rPr lang="fr-FR" sz="2400" dirty="0">
                <a:effectLst/>
                <a:highlight>
                  <a:srgbClr val="FF0000"/>
                </a:highlight>
                <a:latin typeface="Calibri" panose="020F0502020204030204" pitchFamily="34" charset="0"/>
                <a:ea typeface="Calibri" panose="020F0502020204030204" pitchFamily="34" charset="0"/>
              </a:rPr>
              <a:t>perd</a:t>
            </a:r>
            <a:r>
              <a:rPr lang="fr-FR" sz="2400" dirty="0">
                <a:effectLst/>
                <a:latin typeface="Calibri" panose="020F0502020204030204" pitchFamily="34" charset="0"/>
                <a:ea typeface="Calibri" panose="020F0502020204030204" pitchFamily="34" charset="0"/>
              </a:rPr>
              <a:t> toutes nos billes ; Et il </a:t>
            </a:r>
            <a:r>
              <a:rPr lang="fr-FR" sz="2400" dirty="0">
                <a:effectLst/>
                <a:highlight>
                  <a:srgbClr val="FF0000"/>
                </a:highlight>
                <a:latin typeface="Calibri" panose="020F0502020204030204" pitchFamily="34" charset="0"/>
                <a:ea typeface="Calibri" panose="020F0502020204030204" pitchFamily="34" charset="0"/>
              </a:rPr>
              <a:t>s’ennuie</a:t>
            </a:r>
            <a:r>
              <a:rPr lang="fr-FR" sz="2400" dirty="0">
                <a:effectLst/>
                <a:latin typeface="Calibri" panose="020F0502020204030204" pitchFamily="34" charset="0"/>
                <a:ea typeface="Calibri" panose="020F0502020204030204" pitchFamily="34" charset="0"/>
              </a:rPr>
              <a:t> Joachim, à la récré. « </a:t>
            </a:r>
            <a:r>
              <a:rPr lang="fr-FR" sz="2400" dirty="0">
                <a:effectLst/>
                <a:highlight>
                  <a:srgbClr val="FF0000"/>
                </a:highlight>
                <a:latin typeface="Calibri" panose="020F0502020204030204" pitchFamily="34" charset="0"/>
                <a:ea typeface="Calibri" panose="020F0502020204030204" pitchFamily="34" charset="0"/>
              </a:rPr>
              <a:t>Allez</a:t>
            </a:r>
            <a:r>
              <a:rPr lang="fr-FR" sz="2400" dirty="0">
                <a:effectLst/>
                <a:latin typeface="Calibri" panose="020F0502020204030204" pitchFamily="34" charset="0"/>
                <a:ea typeface="Calibri" panose="020F0502020204030204" pitchFamily="34" charset="0"/>
              </a:rPr>
              <a:t> quoi, les gars, </a:t>
            </a:r>
            <a:r>
              <a:rPr lang="fr-FR" sz="2400" dirty="0">
                <a:effectLst/>
                <a:highlight>
                  <a:srgbClr val="FF0000"/>
                </a:highlight>
                <a:latin typeface="Calibri" panose="020F0502020204030204" pitchFamily="34" charset="0"/>
                <a:ea typeface="Calibri" panose="020F0502020204030204" pitchFamily="34" charset="0"/>
              </a:rPr>
              <a:t>allez</a:t>
            </a:r>
            <a:r>
              <a:rPr lang="fr-FR" sz="2400" dirty="0">
                <a:effectLst/>
                <a:latin typeface="Calibri" panose="020F0502020204030204" pitchFamily="34" charset="0"/>
                <a:ea typeface="Calibri" panose="020F0502020204030204" pitchFamily="34" charset="0"/>
              </a:rPr>
              <a:t> quoi !… », il nous </a:t>
            </a:r>
            <a:r>
              <a:rPr lang="fr-FR" sz="2400" dirty="0">
                <a:effectLst/>
                <a:highlight>
                  <a:srgbClr val="FF0000"/>
                </a:highlight>
                <a:latin typeface="Calibri" panose="020F0502020204030204" pitchFamily="34" charset="0"/>
                <a:ea typeface="Calibri" panose="020F0502020204030204" pitchFamily="34" charset="0"/>
              </a:rPr>
              <a:t>dit</a:t>
            </a:r>
            <a:r>
              <a:rPr lang="fr-FR" sz="2400" dirty="0">
                <a:effectLst/>
                <a:latin typeface="Calibri" panose="020F0502020204030204" pitchFamily="34" charset="0"/>
                <a:ea typeface="Calibri" panose="020F0502020204030204" pitchFamily="34" charset="0"/>
              </a:rPr>
              <a:t> Joachim ; c’</a:t>
            </a:r>
            <a:r>
              <a:rPr lang="fr-FR" sz="2400" dirty="0">
                <a:effectLst/>
                <a:highlight>
                  <a:srgbClr val="FF0000"/>
                </a:highlight>
                <a:latin typeface="Calibri" panose="020F0502020204030204" pitchFamily="34" charset="0"/>
                <a:ea typeface="Calibri" panose="020F0502020204030204" pitchFamily="34" charset="0"/>
              </a:rPr>
              <a:t>est</a:t>
            </a:r>
            <a:r>
              <a:rPr lang="fr-FR" sz="2400" dirty="0">
                <a:effectLst/>
                <a:latin typeface="Calibri" panose="020F0502020204030204" pitchFamily="34" charset="0"/>
                <a:ea typeface="Calibri" panose="020F0502020204030204" pitchFamily="34" charset="0"/>
              </a:rPr>
              <a:t> très triste. Alors, si je </a:t>
            </a:r>
            <a:r>
              <a:rPr lang="fr-FR" sz="2400" dirty="0">
                <a:effectLst/>
                <a:highlight>
                  <a:srgbClr val="FF0000"/>
                </a:highlight>
                <a:latin typeface="Calibri" panose="020F0502020204030204" pitchFamily="34" charset="0"/>
                <a:ea typeface="Calibri" panose="020F0502020204030204" pitchFamily="34" charset="0"/>
              </a:rPr>
              <a:t>pouvais</a:t>
            </a:r>
            <a:r>
              <a:rPr lang="fr-FR" sz="2400" dirty="0">
                <a:effectLst/>
                <a:latin typeface="Calibri" panose="020F0502020204030204" pitchFamily="34" charset="0"/>
                <a:ea typeface="Calibri" panose="020F0502020204030204" pitchFamily="34" charset="0"/>
              </a:rPr>
              <a:t> avoir des tas de billes, moi je </a:t>
            </a:r>
            <a:r>
              <a:rPr lang="fr-FR" sz="2400" dirty="0">
                <a:effectLst/>
                <a:highlight>
                  <a:srgbClr val="FF0000"/>
                </a:highlight>
                <a:latin typeface="Calibri" panose="020F0502020204030204" pitchFamily="34" charset="0"/>
                <a:ea typeface="Calibri" panose="020F0502020204030204" pitchFamily="34" charset="0"/>
              </a:rPr>
              <a:t>serais</a:t>
            </a:r>
            <a:r>
              <a:rPr lang="fr-FR" sz="2400" dirty="0">
                <a:effectLst/>
                <a:latin typeface="Calibri" panose="020F0502020204030204" pitchFamily="34" charset="0"/>
                <a:ea typeface="Calibri" panose="020F0502020204030204" pitchFamily="34" charset="0"/>
              </a:rPr>
              <a:t> d’accord pour jouer avec Joachim, parce que même s’il </a:t>
            </a:r>
            <a:r>
              <a:rPr lang="fr-FR" sz="2400" dirty="0">
                <a:effectLst/>
                <a:highlight>
                  <a:srgbClr val="FF0000"/>
                </a:highlight>
                <a:latin typeface="Calibri" panose="020F0502020204030204" pitchFamily="34" charset="0"/>
                <a:ea typeface="Calibri" panose="020F0502020204030204" pitchFamily="34" charset="0"/>
              </a:rPr>
              <a:t>gagne</a:t>
            </a:r>
            <a:r>
              <a:rPr lang="fr-FR" sz="2400" dirty="0">
                <a:effectLst/>
                <a:latin typeface="Calibri" panose="020F0502020204030204" pitchFamily="34" charset="0"/>
                <a:ea typeface="Calibri" panose="020F0502020204030204" pitchFamily="34" charset="0"/>
              </a:rPr>
              <a:t> tout le temps, ce sale tricheur, j’</a:t>
            </a:r>
            <a:r>
              <a:rPr lang="fr-FR" sz="2400" dirty="0">
                <a:effectLst/>
                <a:highlight>
                  <a:srgbClr val="FF0000"/>
                </a:highlight>
                <a:latin typeface="Calibri" panose="020F0502020204030204" pitchFamily="34" charset="0"/>
                <a:ea typeface="Calibri" panose="020F0502020204030204" pitchFamily="34" charset="0"/>
              </a:rPr>
              <a:t>aurais</a:t>
            </a:r>
            <a:r>
              <a:rPr lang="fr-FR" sz="2400" dirty="0">
                <a:effectLst/>
                <a:latin typeface="Calibri" panose="020F0502020204030204" pitchFamily="34" charset="0"/>
                <a:ea typeface="Calibri" panose="020F0502020204030204" pitchFamily="34" charset="0"/>
              </a:rPr>
              <a:t> toujours des billes.</a:t>
            </a:r>
            <a:endParaRPr lang="fr-FR"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579137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5842992" cy="1138138"/>
          </a:xfrm>
        </p:spPr>
        <p:txBody>
          <a:bodyPr>
            <a:normAutofit/>
          </a:bodyPr>
          <a:lstStyle/>
          <a:p>
            <a:pPr algn="l"/>
            <a:r>
              <a:rPr lang="fr-FR" dirty="0"/>
              <a:t>Chapitre 8</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3D8146D1-E9F6-4F77-A551-0036AE96D408}"/>
              </a:ext>
            </a:extLst>
          </p:cNvPr>
          <p:cNvSpPr txBox="1"/>
          <p:nvPr/>
        </p:nvSpPr>
        <p:spPr>
          <a:xfrm>
            <a:off x="570384" y="1556792"/>
            <a:ext cx="8003232" cy="5164171"/>
          </a:xfrm>
          <a:prstGeom prst="rect">
            <a:avLst/>
          </a:prstGeom>
          <a:noFill/>
        </p:spPr>
        <p:txBody>
          <a:bodyPr wrap="square">
            <a:spAutoFit/>
          </a:bodyPr>
          <a:lstStyle/>
          <a:p>
            <a:pPr indent="449580">
              <a:lnSpc>
                <a:spcPct val="115000"/>
              </a:lnSpc>
              <a:spcAft>
                <a:spcPts val="800"/>
              </a:spcAft>
            </a:pPr>
            <a:r>
              <a:rPr lang="fr-FR" sz="2400" dirty="0">
                <a:effectLst/>
                <a:latin typeface="Calibri" panose="020F0502020204030204" pitchFamily="34" charset="0"/>
                <a:ea typeface="Calibri" panose="020F0502020204030204" pitchFamily="34" charset="0"/>
                <a:cs typeface="Calibri" panose="020F0502020204030204" pitchFamily="34" charset="0"/>
              </a:rPr>
              <a:t>Eudes, qui est très fort et qui aime donner des coups de poing sur le nez des copains, m’a dit qu’il fallait vous demander des gants de boxe, comme ça on rigolerait bien à la récré. Eh bien, pour Eudes, le meilleur cadeau à lui faire, ce serait de ne pas les lui donner, les gants de boxe. C’est vrai, parce que je sais comment ça va se passer : Eudes viendra avec ses gants, il va se mettre à donner des coups sur nos nez, alors, nous, on va saigner, on va crier et le surveillant va venir, il va punir Eudes, et nous, ça nous embête quand un copain a une retenue. Alors, si vraiment il faut que vous les donniez à quelqu’un les gants de boxe, donnez-les plutôt à nous, comme ça, Eudes n’aura plus d’ennuis. </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465129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8 : </a:t>
            </a:r>
            <a:br>
              <a:rPr lang="fr-FR" dirty="0"/>
            </a:br>
            <a:r>
              <a:rPr lang="fr-FR" sz="2700" b="1" dirty="0"/>
              <a:t>Écris ces groupes nominaux au pluriel</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7" name="ZoneTexte 6">
            <a:extLst>
              <a:ext uri="{FF2B5EF4-FFF2-40B4-BE49-F238E27FC236}">
                <a16:creationId xmlns:a16="http://schemas.microsoft.com/office/drawing/2014/main" id="{61FBC0FD-3F05-46BF-A395-4E9007999FFB}"/>
              </a:ext>
            </a:extLst>
          </p:cNvPr>
          <p:cNvSpPr txBox="1"/>
          <p:nvPr/>
        </p:nvSpPr>
        <p:spPr>
          <a:xfrm>
            <a:off x="390364" y="2636912"/>
            <a:ext cx="8363272" cy="3086871"/>
          </a:xfrm>
          <a:prstGeom prst="rect">
            <a:avLst/>
          </a:prstGeom>
          <a:noFill/>
        </p:spPr>
        <p:txBody>
          <a:bodyPr wrap="square">
            <a:spAutoFit/>
          </a:bodyPr>
          <a:lstStyle/>
          <a:p>
            <a:pPr>
              <a:lnSpc>
                <a:spcPct val="150000"/>
              </a:lnSpc>
            </a:pPr>
            <a:r>
              <a:rPr lang="fr-FR" sz="2200" dirty="0">
                <a:solidFill>
                  <a:srgbClr val="000000"/>
                </a:solidFill>
                <a:effectLst/>
                <a:latin typeface="Calibri" panose="020F0502020204030204" pitchFamily="34" charset="0"/>
                <a:ea typeface="Calibri" panose="020F0502020204030204" pitchFamily="34" charset="0"/>
                <a:cs typeface="Dekko"/>
              </a:rPr>
              <a:t>un coup de poing : </a:t>
            </a:r>
            <a:r>
              <a:rPr lang="fr-FR" sz="2200" dirty="0">
                <a:solidFill>
                  <a:srgbClr val="000000"/>
                </a:solidFill>
                <a:effectLst/>
                <a:latin typeface="Dekko"/>
                <a:ea typeface="Calibri" panose="020F0502020204030204" pitchFamily="34" charset="0"/>
                <a:cs typeface="Dekko"/>
              </a:rPr>
              <a:t>___________________________________________</a:t>
            </a:r>
          </a:p>
          <a:p>
            <a:pPr>
              <a:lnSpc>
                <a:spcPct val="150000"/>
              </a:lnSpc>
            </a:pPr>
            <a:r>
              <a:rPr lang="fr-FR" sz="2200" dirty="0">
                <a:solidFill>
                  <a:srgbClr val="000000"/>
                </a:solidFill>
                <a:effectLst/>
                <a:latin typeface="Calibri" panose="020F0502020204030204" pitchFamily="34" charset="0"/>
                <a:ea typeface="Calibri" panose="020F0502020204030204" pitchFamily="34" charset="0"/>
                <a:cs typeface="Dekko"/>
              </a:rPr>
              <a:t>le nez du copain : </a:t>
            </a:r>
            <a:r>
              <a:rPr lang="fr-FR" sz="2200" dirty="0">
                <a:solidFill>
                  <a:srgbClr val="000000"/>
                </a:solidFill>
                <a:effectLst/>
                <a:latin typeface="Dekko"/>
                <a:ea typeface="Calibri" panose="020F0502020204030204" pitchFamily="34" charset="0"/>
                <a:cs typeface="Dekko"/>
              </a:rPr>
              <a:t>____________________________________________</a:t>
            </a:r>
          </a:p>
          <a:p>
            <a:pPr>
              <a:lnSpc>
                <a:spcPct val="150000"/>
              </a:lnSpc>
            </a:pPr>
            <a:r>
              <a:rPr lang="fr-FR" sz="2200" dirty="0">
                <a:solidFill>
                  <a:srgbClr val="000000"/>
                </a:solidFill>
                <a:effectLst/>
                <a:latin typeface="Calibri" panose="020F0502020204030204" pitchFamily="34" charset="0"/>
                <a:ea typeface="Calibri" panose="020F0502020204030204" pitchFamily="34" charset="0"/>
                <a:cs typeface="Dekko"/>
              </a:rPr>
              <a:t>un gant de boxe : </a:t>
            </a:r>
            <a:r>
              <a:rPr lang="fr-FR" sz="2200" dirty="0">
                <a:solidFill>
                  <a:srgbClr val="000000"/>
                </a:solidFill>
                <a:effectLst/>
                <a:latin typeface="Dekko"/>
                <a:ea typeface="Calibri" panose="020F0502020204030204" pitchFamily="34" charset="0"/>
                <a:cs typeface="Dekko"/>
              </a:rPr>
              <a:t>____________________________________________</a:t>
            </a:r>
          </a:p>
          <a:p>
            <a:pPr>
              <a:lnSpc>
                <a:spcPct val="150000"/>
              </a:lnSpc>
            </a:pPr>
            <a:r>
              <a:rPr lang="fr-FR" sz="2200" dirty="0">
                <a:solidFill>
                  <a:srgbClr val="000000"/>
                </a:solidFill>
                <a:latin typeface="Calibri" panose="020F0502020204030204" pitchFamily="34" charset="0"/>
                <a:ea typeface="Calibri" panose="020F0502020204030204" pitchFamily="34" charset="0"/>
                <a:cs typeface="Dekko"/>
              </a:rPr>
              <a:t>l</a:t>
            </a:r>
            <a:r>
              <a:rPr lang="fr-FR" sz="2200" dirty="0">
                <a:solidFill>
                  <a:srgbClr val="000000"/>
                </a:solidFill>
                <a:effectLst/>
                <a:latin typeface="Calibri" panose="020F0502020204030204" pitchFamily="34" charset="0"/>
                <a:ea typeface="Calibri" panose="020F0502020204030204" pitchFamily="34" charset="0"/>
                <a:cs typeface="Dekko"/>
              </a:rPr>
              <a:t>e meilleur cadeau : </a:t>
            </a:r>
            <a:r>
              <a:rPr lang="fr-FR" sz="2200" dirty="0">
                <a:solidFill>
                  <a:srgbClr val="000000"/>
                </a:solidFill>
                <a:effectLst/>
                <a:latin typeface="Dekko"/>
                <a:ea typeface="Calibri" panose="020F0502020204030204" pitchFamily="34" charset="0"/>
                <a:cs typeface="Dekko"/>
              </a:rPr>
              <a:t>__________________________________________</a:t>
            </a:r>
          </a:p>
          <a:p>
            <a:pPr>
              <a:lnSpc>
                <a:spcPct val="150000"/>
              </a:lnSpc>
            </a:pPr>
            <a:r>
              <a:rPr lang="fr-FR" sz="2200" dirty="0">
                <a:solidFill>
                  <a:srgbClr val="000000"/>
                </a:solidFill>
                <a:latin typeface="Calibri" panose="020F0502020204030204" pitchFamily="34" charset="0"/>
                <a:ea typeface="Calibri" panose="020F0502020204030204" pitchFamily="34" charset="0"/>
                <a:cs typeface="Dekko"/>
              </a:rPr>
              <a:t>un</a:t>
            </a:r>
            <a:r>
              <a:rPr lang="fr-FR" sz="2200" dirty="0">
                <a:solidFill>
                  <a:srgbClr val="000000"/>
                </a:solidFill>
                <a:effectLst/>
                <a:latin typeface="Calibri" panose="020F0502020204030204" pitchFamily="34" charset="0"/>
                <a:ea typeface="Calibri" panose="020F0502020204030204" pitchFamily="34" charset="0"/>
                <a:cs typeface="Dekko"/>
              </a:rPr>
              <a:t> gros ennui : </a:t>
            </a:r>
            <a:r>
              <a:rPr lang="fr-FR" sz="2200" dirty="0">
                <a:solidFill>
                  <a:srgbClr val="000000"/>
                </a:solidFill>
                <a:effectLst/>
                <a:latin typeface="Dekko"/>
                <a:ea typeface="Calibri" panose="020F0502020204030204" pitchFamily="34" charset="0"/>
                <a:cs typeface="Dekko"/>
              </a:rPr>
              <a:t>______________________________________________</a:t>
            </a:r>
          </a:p>
          <a:p>
            <a:pPr>
              <a:lnSpc>
                <a:spcPct val="150000"/>
              </a:lnSpc>
            </a:pPr>
            <a:r>
              <a:rPr lang="fr-FR" sz="2200" dirty="0">
                <a:solidFill>
                  <a:srgbClr val="000000"/>
                </a:solidFill>
                <a:effectLst/>
                <a:latin typeface="Calibri" panose="020F0502020204030204" pitchFamily="34" charset="0"/>
                <a:ea typeface="Calibri" panose="020F0502020204030204" pitchFamily="34" charset="0"/>
                <a:cs typeface="Dekko"/>
              </a:rPr>
              <a:t>un coup sur notre nez : </a:t>
            </a:r>
            <a:r>
              <a:rPr lang="fr-FR" sz="2200" dirty="0">
                <a:solidFill>
                  <a:srgbClr val="000000"/>
                </a:solidFill>
                <a:effectLst/>
                <a:latin typeface="Dekko"/>
                <a:ea typeface="Calibri" panose="020F0502020204030204" pitchFamily="34" charset="0"/>
                <a:cs typeface="Dekko"/>
              </a:rPr>
              <a:t>_______________________________________</a:t>
            </a:r>
          </a:p>
        </p:txBody>
      </p:sp>
    </p:spTree>
    <p:extLst>
      <p:ext uri="{BB962C8B-B14F-4D97-AF65-F5344CB8AC3E}">
        <p14:creationId xmlns:p14="http://schemas.microsoft.com/office/powerpoint/2010/main" val="21042770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8 : </a:t>
            </a:r>
            <a:r>
              <a:rPr kumimoji="0" lang="fr-FR" sz="3100" b="0" i="0" u="none" strike="noStrike" kern="1200" cap="none" spc="0" normalizeH="0" baseline="0" noProof="0" dirty="0">
                <a:ln>
                  <a:noFill/>
                </a:ln>
                <a:solidFill>
                  <a:srgbClr val="FF0000"/>
                </a:solidFill>
                <a:effectLst/>
                <a:uLnTx/>
                <a:uFillTx/>
                <a:latin typeface="Calibri"/>
                <a:ea typeface="+mj-ea"/>
                <a:cs typeface="+mj-cs"/>
              </a:rPr>
              <a:t>CORRECTION</a:t>
            </a:r>
            <a:br>
              <a:rPr lang="fr-FR" dirty="0"/>
            </a:br>
            <a:r>
              <a:rPr lang="fr-FR" sz="2700" b="1" dirty="0"/>
              <a:t>Écris ces groupes nominaux au pluriel</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7" name="ZoneTexte 6">
            <a:extLst>
              <a:ext uri="{FF2B5EF4-FFF2-40B4-BE49-F238E27FC236}">
                <a16:creationId xmlns:a16="http://schemas.microsoft.com/office/drawing/2014/main" id="{61FBC0FD-3F05-46BF-A395-4E9007999FFB}"/>
              </a:ext>
            </a:extLst>
          </p:cNvPr>
          <p:cNvSpPr txBox="1"/>
          <p:nvPr/>
        </p:nvSpPr>
        <p:spPr>
          <a:xfrm>
            <a:off x="570384" y="2708920"/>
            <a:ext cx="8003232" cy="3086871"/>
          </a:xfrm>
          <a:prstGeom prst="rect">
            <a:avLst/>
          </a:prstGeom>
          <a:noFill/>
        </p:spPr>
        <p:txBody>
          <a:bodyPr wrap="square">
            <a:spAutoFit/>
          </a:bodyPr>
          <a:lstStyle/>
          <a:p>
            <a:pPr>
              <a:lnSpc>
                <a:spcPct val="150000"/>
              </a:lnSpc>
            </a:pPr>
            <a:r>
              <a:rPr lang="fr-FR" sz="2200" dirty="0">
                <a:solidFill>
                  <a:srgbClr val="000000"/>
                </a:solidFill>
                <a:effectLst/>
                <a:latin typeface="Calibri" panose="020F0502020204030204" pitchFamily="34" charset="0"/>
                <a:ea typeface="Calibri" panose="020F0502020204030204" pitchFamily="34" charset="0"/>
                <a:cs typeface="Dekko"/>
              </a:rPr>
              <a:t>un coup de poing : </a:t>
            </a:r>
            <a:r>
              <a:rPr lang="fr-FR" sz="2200" dirty="0">
                <a:solidFill>
                  <a:srgbClr val="0070C0"/>
                </a:solidFill>
                <a:effectLst/>
                <a:latin typeface="Dekko"/>
                <a:ea typeface="Calibri" panose="020F0502020204030204" pitchFamily="34" charset="0"/>
                <a:cs typeface="Dekko"/>
              </a:rPr>
              <a:t>des coups</a:t>
            </a:r>
            <a:r>
              <a:rPr lang="fr-FR" sz="2200" dirty="0">
                <a:solidFill>
                  <a:srgbClr val="000000"/>
                </a:solidFill>
                <a:effectLst/>
                <a:latin typeface="Dekko"/>
                <a:ea typeface="Calibri" panose="020F0502020204030204" pitchFamily="34" charset="0"/>
                <a:cs typeface="Dekko"/>
              </a:rPr>
              <a:t> de poing </a:t>
            </a:r>
          </a:p>
          <a:p>
            <a:pPr>
              <a:lnSpc>
                <a:spcPct val="150000"/>
              </a:lnSpc>
            </a:pPr>
            <a:r>
              <a:rPr lang="fr-FR" sz="2200" dirty="0">
                <a:solidFill>
                  <a:srgbClr val="000000"/>
                </a:solidFill>
                <a:effectLst/>
                <a:latin typeface="Calibri" panose="020F0502020204030204" pitchFamily="34" charset="0"/>
                <a:ea typeface="Calibri" panose="020F0502020204030204" pitchFamily="34" charset="0"/>
                <a:cs typeface="Dekko"/>
              </a:rPr>
              <a:t>le nez du copain </a:t>
            </a:r>
            <a:r>
              <a:rPr lang="fr-FR" sz="2200" dirty="0">
                <a:solidFill>
                  <a:srgbClr val="000000"/>
                </a:solidFill>
                <a:effectLst/>
                <a:latin typeface="Dekko"/>
                <a:ea typeface="Calibri" panose="020F0502020204030204" pitchFamily="34" charset="0"/>
                <a:cs typeface="Dekko"/>
              </a:rPr>
              <a:t>: </a:t>
            </a:r>
            <a:r>
              <a:rPr lang="fr-FR" sz="2200" dirty="0">
                <a:solidFill>
                  <a:srgbClr val="0070C0"/>
                </a:solidFill>
                <a:effectLst/>
                <a:latin typeface="Dekko"/>
                <a:ea typeface="Calibri" panose="020F0502020204030204" pitchFamily="34" charset="0"/>
                <a:cs typeface="Dekko"/>
              </a:rPr>
              <a:t>les nez des copains</a:t>
            </a:r>
          </a:p>
          <a:p>
            <a:pPr>
              <a:lnSpc>
                <a:spcPct val="150000"/>
              </a:lnSpc>
            </a:pPr>
            <a:r>
              <a:rPr lang="fr-FR" sz="2200" dirty="0">
                <a:solidFill>
                  <a:srgbClr val="000000"/>
                </a:solidFill>
                <a:effectLst/>
                <a:latin typeface="Calibri" panose="020F0502020204030204" pitchFamily="34" charset="0"/>
                <a:ea typeface="Calibri" panose="020F0502020204030204" pitchFamily="34" charset="0"/>
                <a:cs typeface="Dekko"/>
              </a:rPr>
              <a:t>un gant de boxe </a:t>
            </a:r>
            <a:r>
              <a:rPr lang="fr-FR" sz="2200" dirty="0">
                <a:solidFill>
                  <a:srgbClr val="000000"/>
                </a:solidFill>
                <a:effectLst/>
                <a:latin typeface="Dekko"/>
                <a:ea typeface="Calibri" panose="020F0502020204030204" pitchFamily="34" charset="0"/>
                <a:cs typeface="Dekko"/>
              </a:rPr>
              <a:t>: </a:t>
            </a:r>
            <a:r>
              <a:rPr lang="fr-FR" sz="2200" dirty="0">
                <a:solidFill>
                  <a:srgbClr val="0070C0"/>
                </a:solidFill>
                <a:effectLst/>
                <a:latin typeface="Dekko"/>
                <a:ea typeface="Calibri" panose="020F0502020204030204" pitchFamily="34" charset="0"/>
                <a:cs typeface="Dekko"/>
              </a:rPr>
              <a:t>des gants </a:t>
            </a:r>
            <a:r>
              <a:rPr lang="fr-FR" sz="2200" dirty="0">
                <a:solidFill>
                  <a:srgbClr val="000000"/>
                </a:solidFill>
                <a:effectLst/>
                <a:latin typeface="Dekko"/>
                <a:ea typeface="Calibri" panose="020F0502020204030204" pitchFamily="34" charset="0"/>
                <a:cs typeface="Dekko"/>
              </a:rPr>
              <a:t>de boxe</a:t>
            </a:r>
          </a:p>
          <a:p>
            <a:pPr>
              <a:lnSpc>
                <a:spcPct val="150000"/>
              </a:lnSpc>
            </a:pPr>
            <a:r>
              <a:rPr lang="fr-FR" sz="2200" dirty="0">
                <a:solidFill>
                  <a:srgbClr val="000000"/>
                </a:solidFill>
                <a:effectLst/>
                <a:latin typeface="Calibri" panose="020F0502020204030204" pitchFamily="34" charset="0"/>
                <a:ea typeface="Calibri" panose="020F0502020204030204" pitchFamily="34" charset="0"/>
                <a:cs typeface="Dekko"/>
              </a:rPr>
              <a:t>le meilleur cadeau : </a:t>
            </a:r>
            <a:r>
              <a:rPr lang="fr-FR" sz="2200" dirty="0">
                <a:solidFill>
                  <a:srgbClr val="0070C0"/>
                </a:solidFill>
                <a:effectLst/>
                <a:latin typeface="Dekko"/>
                <a:ea typeface="Calibri" panose="020F0502020204030204" pitchFamily="34" charset="0"/>
                <a:cs typeface="Dekko"/>
              </a:rPr>
              <a:t>les meilleurs cadeaux</a:t>
            </a:r>
          </a:p>
          <a:p>
            <a:pPr>
              <a:lnSpc>
                <a:spcPct val="150000"/>
              </a:lnSpc>
            </a:pPr>
            <a:r>
              <a:rPr lang="fr-FR" sz="2200" dirty="0">
                <a:solidFill>
                  <a:srgbClr val="000000"/>
                </a:solidFill>
                <a:effectLst/>
                <a:latin typeface="Calibri" panose="020F0502020204030204" pitchFamily="34" charset="0"/>
                <a:ea typeface="Calibri" panose="020F0502020204030204" pitchFamily="34" charset="0"/>
                <a:cs typeface="Dekko"/>
              </a:rPr>
              <a:t>un gros ennui : </a:t>
            </a:r>
            <a:r>
              <a:rPr lang="fr-FR" sz="2200" dirty="0">
                <a:solidFill>
                  <a:srgbClr val="0070C0"/>
                </a:solidFill>
                <a:effectLst/>
                <a:latin typeface="Dekko"/>
                <a:ea typeface="Calibri" panose="020F0502020204030204" pitchFamily="34" charset="0"/>
                <a:cs typeface="Dekko"/>
              </a:rPr>
              <a:t>des gros ennuis</a:t>
            </a:r>
          </a:p>
          <a:p>
            <a:pPr>
              <a:lnSpc>
                <a:spcPct val="150000"/>
              </a:lnSpc>
            </a:pPr>
            <a:r>
              <a:rPr lang="fr-FR" sz="2200" dirty="0">
                <a:solidFill>
                  <a:srgbClr val="000000"/>
                </a:solidFill>
                <a:effectLst/>
                <a:latin typeface="Calibri" panose="020F0502020204030204" pitchFamily="34" charset="0"/>
                <a:ea typeface="Calibri" panose="020F0502020204030204" pitchFamily="34" charset="0"/>
                <a:cs typeface="Dekko"/>
              </a:rPr>
              <a:t>un coup sur notre nez </a:t>
            </a:r>
            <a:r>
              <a:rPr lang="fr-FR" sz="2200" dirty="0">
                <a:solidFill>
                  <a:srgbClr val="000000"/>
                </a:solidFill>
                <a:effectLst/>
                <a:latin typeface="Dekko"/>
                <a:ea typeface="Calibri" panose="020F0502020204030204" pitchFamily="34" charset="0"/>
                <a:cs typeface="Dekko"/>
              </a:rPr>
              <a:t>: </a:t>
            </a:r>
            <a:r>
              <a:rPr lang="fr-FR" sz="2200" dirty="0">
                <a:solidFill>
                  <a:srgbClr val="0070C0"/>
                </a:solidFill>
                <a:effectLst/>
                <a:latin typeface="Dekko"/>
                <a:ea typeface="Calibri" panose="020F0502020204030204" pitchFamily="34" charset="0"/>
                <a:cs typeface="Dekko"/>
              </a:rPr>
              <a:t>des coups sur nos nez</a:t>
            </a:r>
          </a:p>
        </p:txBody>
      </p:sp>
    </p:spTree>
    <p:extLst>
      <p:ext uri="{BB962C8B-B14F-4D97-AF65-F5344CB8AC3E}">
        <p14:creationId xmlns:p14="http://schemas.microsoft.com/office/powerpoint/2010/main" val="6270985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5842992" cy="1138138"/>
          </a:xfrm>
        </p:spPr>
        <p:txBody>
          <a:bodyPr>
            <a:normAutofit/>
          </a:bodyPr>
          <a:lstStyle/>
          <a:p>
            <a:pPr algn="l"/>
            <a:r>
              <a:rPr lang="fr-FR" dirty="0"/>
              <a:t>Chapitre 9</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3D8146D1-E9F6-4F77-A551-0036AE96D408}"/>
              </a:ext>
            </a:extLst>
          </p:cNvPr>
          <p:cNvSpPr txBox="1"/>
          <p:nvPr/>
        </p:nvSpPr>
        <p:spPr>
          <a:xfrm>
            <a:off x="323528" y="1630530"/>
            <a:ext cx="8363272" cy="4952831"/>
          </a:xfrm>
          <a:prstGeom prst="rect">
            <a:avLst/>
          </a:prstGeom>
          <a:noFill/>
        </p:spPr>
        <p:txBody>
          <a:bodyPr wrap="square">
            <a:spAutoFit/>
          </a:bodyPr>
          <a:lstStyle/>
          <a:p>
            <a:pPr indent="449580">
              <a:lnSpc>
                <a:spcPct val="115000"/>
              </a:lnSpc>
              <a:spcAft>
                <a:spcPts val="800"/>
              </a:spcAft>
            </a:pPr>
            <a:r>
              <a:rPr lang="fr-FR" sz="2300" dirty="0">
                <a:effectLst/>
                <a:latin typeface="Calibri" panose="020F0502020204030204" pitchFamily="34" charset="0"/>
                <a:ea typeface="Calibri" panose="020F0502020204030204" pitchFamily="34" charset="0"/>
                <a:cs typeface="Calibri" panose="020F0502020204030204" pitchFamily="34" charset="0"/>
              </a:rPr>
              <a:t>Clotaire, lui, c’est le dernier de la classe. Quand la maîtresse l’interroge, il est toujours privé de récré, et quand on donne les livrets, ça fait des histoires chez lui, et il est privé de cinéma, de dessert et de télé. Il est toujours privé de quelque chose, Clotaire, et le directeur, en classe, il est venu lui dire devant tout le monde qu’il finirait au bagne et que ça ferait drôlement de la peine à son papa et à sa maman, qui se privaient de tout, eux aussi, pour lui donner une bonne éducation. Mais moi, je sais pourquoi Clotaire est le dernier et pourquoi il dort tout le temps en classe. </a:t>
            </a:r>
            <a:r>
              <a:rPr kumimoji="0" lang="fr-FR" sz="23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Ce n’est pas parce qu’il est bête ; il n’est pas plus bête que Rufus, par exemple, c’est parce qu’il est fatigué. Clotaire s’entraîne sur son chouette vélo jaune, pour faire le Tour de France, plus tard, quand il sera grand. </a:t>
            </a:r>
            <a:endParaRPr lang="fr-FR" sz="23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336871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5842992" cy="1138138"/>
          </a:xfrm>
        </p:spPr>
        <p:txBody>
          <a:bodyPr>
            <a:normAutofit/>
          </a:bodyPr>
          <a:lstStyle/>
          <a:p>
            <a:pPr algn="l"/>
            <a:r>
              <a:rPr lang="fr-FR" dirty="0"/>
              <a:t>Chapitre 1</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3D8146D1-E9F6-4F77-A551-0036AE96D408}"/>
              </a:ext>
            </a:extLst>
          </p:cNvPr>
          <p:cNvSpPr txBox="1"/>
          <p:nvPr/>
        </p:nvSpPr>
        <p:spPr>
          <a:xfrm>
            <a:off x="570384" y="1823260"/>
            <a:ext cx="8003232" cy="4741554"/>
          </a:xfrm>
          <a:prstGeom prst="rect">
            <a:avLst/>
          </a:prstGeom>
          <a:noFill/>
        </p:spPr>
        <p:txBody>
          <a:bodyPr wrap="square">
            <a:spAutoFit/>
          </a:bodyPr>
          <a:lstStyle/>
          <a:p>
            <a:pPr indent="449580">
              <a:lnSpc>
                <a:spcPct val="115000"/>
              </a:lnSpc>
            </a:pPr>
            <a:r>
              <a:rPr lang="fr-FR" sz="2200" dirty="0">
                <a:solidFill>
                  <a:srgbClr val="000000"/>
                </a:solidFill>
                <a:effectLst/>
                <a:latin typeface="Calibri" panose="020F0502020204030204" pitchFamily="34" charset="0"/>
                <a:ea typeface="Calibri" panose="020F0502020204030204" pitchFamily="34" charset="0"/>
                <a:cs typeface="Dekko"/>
              </a:rPr>
              <a:t>Comme chaque année depuis que je sais écrire, et ça fait un drôle de tas d’années, j’ai dit à papa et à maman que j’allais vous envoyer une lettre pour vous demander des cadeaux pour Noël. Là où j’ai été embêté, c’est quand papa m’a pris contre ses genoux et qu’il m’a expliqué que vous n’étiez pas très riche cette année, surtout après le coup auquel vous ne vous attendiez pas : l’argent que vous avez dû payer pour arranger votre traîneau, quand l’autre imbécile est venu de droite avec son traîneau à lui, mais même s’il y avait des témoins, ce n’est pas vrai ce qu’a dit la compagnie d’assurances, et vous étiez déjà engagé. La même chose est arrivée à mon papa avec son auto la semaine dernière, et papa n’a pas été content du tout. </a:t>
            </a:r>
            <a:endParaRPr lang="fr-FR" sz="2200" dirty="0">
              <a:solidFill>
                <a:srgbClr val="000000"/>
              </a:solidFill>
              <a:effectLst/>
              <a:latin typeface="Dekko"/>
              <a:ea typeface="Calibri" panose="020F0502020204030204" pitchFamily="34" charset="0"/>
              <a:cs typeface="Dekko"/>
            </a:endParaRPr>
          </a:p>
        </p:txBody>
      </p:sp>
    </p:spTree>
    <p:extLst>
      <p:ext uri="{BB962C8B-B14F-4D97-AF65-F5344CB8AC3E}">
        <p14:creationId xmlns:p14="http://schemas.microsoft.com/office/powerpoint/2010/main" val="33142344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5842992" cy="1138138"/>
          </a:xfrm>
        </p:spPr>
        <p:txBody>
          <a:bodyPr>
            <a:normAutofit/>
          </a:bodyPr>
          <a:lstStyle/>
          <a:p>
            <a:pPr algn="l"/>
            <a:r>
              <a:rPr lang="fr-FR" dirty="0"/>
              <a:t>Chapitre 9 suite</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3D8146D1-E9F6-4F77-A551-0036AE96D408}"/>
              </a:ext>
            </a:extLst>
          </p:cNvPr>
          <p:cNvSpPr txBox="1"/>
          <p:nvPr/>
        </p:nvSpPr>
        <p:spPr>
          <a:xfrm>
            <a:off x="459769" y="1438597"/>
            <a:ext cx="8003232" cy="5164171"/>
          </a:xfrm>
          <a:prstGeom prst="rect">
            <a:avLst/>
          </a:prstGeom>
          <a:noFill/>
        </p:spPr>
        <p:txBody>
          <a:bodyPr wrap="square">
            <a:spAutoFit/>
          </a:bodyPr>
          <a:lstStyle/>
          <a:p>
            <a:pPr indent="449580">
              <a:lnSpc>
                <a:spcPct val="115000"/>
              </a:lnSpc>
              <a:spcAft>
                <a:spcPts val="800"/>
              </a:spcAft>
            </a:pPr>
            <a:r>
              <a:rPr lang="fr-FR" sz="2400" dirty="0">
                <a:effectLst/>
                <a:latin typeface="Calibri" panose="020F0502020204030204" pitchFamily="34" charset="0"/>
                <a:ea typeface="Calibri" panose="020F0502020204030204" pitchFamily="34" charset="0"/>
                <a:cs typeface="Calibri" panose="020F0502020204030204" pitchFamily="34" charset="0"/>
              </a:rPr>
              <a:t>Alors, bien sûr, à cause de l’entraînement, il ne peut pas apprendre ses leçons ni faire ses devoirs, et comme il ne les fait pas, la maîtresse lui donne des lignes à faire et des verbes à conjuguer, et comme il a de plus en plus de travail, ça le gêne pour son entraînement, et ça l’oblige à travailler même les dimanches. Alors pour que Clotaire ne soit plus privé de cinéma, de dessert et de télé, le mieux, ça serait de lui enlever son vélo. De toute façon, si ça continue, il ira au bagne, comme dit le directeur, et on ne le laissera sûrement pas sortir pour courir le Tour de France. Le vélo, si vous voulez, je suis d’accord pour le garder jusqu’à ce que Clotaire soit grand et qu’il n’ait plus besoin d’aller à l’école.</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113537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9 : </a:t>
            </a:r>
            <a:br>
              <a:rPr lang="fr-FR" dirty="0"/>
            </a:br>
            <a:r>
              <a:rPr lang="fr-FR" sz="2700" b="1" dirty="0"/>
              <a:t>Trouve les 7 négations</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7" name="ZoneTexte 6">
            <a:extLst>
              <a:ext uri="{FF2B5EF4-FFF2-40B4-BE49-F238E27FC236}">
                <a16:creationId xmlns:a16="http://schemas.microsoft.com/office/drawing/2014/main" id="{61FBC0FD-3F05-46BF-A395-4E9007999FFB}"/>
              </a:ext>
            </a:extLst>
          </p:cNvPr>
          <p:cNvSpPr txBox="1"/>
          <p:nvPr/>
        </p:nvSpPr>
        <p:spPr>
          <a:xfrm>
            <a:off x="179512" y="1556792"/>
            <a:ext cx="8435280" cy="5130892"/>
          </a:xfrm>
          <a:prstGeom prst="rect">
            <a:avLst/>
          </a:prstGeom>
          <a:noFill/>
        </p:spPr>
        <p:txBody>
          <a:bodyPr wrap="square">
            <a:spAutoFit/>
          </a:bodyPr>
          <a:lstStyle/>
          <a:p>
            <a:pPr marL="180340" marR="197485" indent="449580">
              <a:lnSpc>
                <a:spcPct val="115000"/>
              </a:lnSpc>
              <a:spcAft>
                <a:spcPts val="0"/>
              </a:spcAft>
            </a:pPr>
            <a:r>
              <a:rPr lang="fr-FR" sz="2200" dirty="0">
                <a:effectLst/>
                <a:latin typeface="Calibri" panose="020F0502020204030204" pitchFamily="34" charset="0"/>
                <a:ea typeface="Calibri" panose="020F0502020204030204" pitchFamily="34" charset="0"/>
                <a:cs typeface="Dekko"/>
              </a:rPr>
              <a:t>Mais moi, je sais pourquoi Clotaire est le dernier et pourquoi il dort tout le temps en classe. Ce n’est pas parce qu’il est bête ; il n’est pas plus bête que Rufus, par exemple, c’est parce qu’il est fatigué. Clotaire s’entraîne sur son chouette vélo jaune, pour faire le Tour de France, plus tard, quand il sera grand. Alors, bien sûr, à cause de l’entraînement, il ne peut pas apprendre ses leçons ni faire ses devoirs, et comme il ne les fait pas, la maîtresse lui donne des lignes à faire et des verbes à conjuguer, et comme il a de plus en plus de travail, ça le gêne pour son entraînement, et ça l’oblige à travailler même les dimanches. Alors pour que Clotaire ne soit plus privé de cinéma, de dessert et de télé, le mieux, ça serait de lui enlever son vélo.(...) Le vélo, si vous voulez, je suis d’accord pour le garder jusqu’à ce que Clotaire soit grand et qu’il n’ait plus besoin d’aller à l’école.</a:t>
            </a:r>
            <a:endParaRPr lang="fr-FR" sz="2200" dirty="0">
              <a:effectLst/>
              <a:latin typeface="Dekko"/>
              <a:ea typeface="Calibri" panose="020F0502020204030204" pitchFamily="34" charset="0"/>
              <a:cs typeface="Dekko"/>
            </a:endParaRPr>
          </a:p>
        </p:txBody>
      </p:sp>
    </p:spTree>
    <p:extLst>
      <p:ext uri="{BB962C8B-B14F-4D97-AF65-F5344CB8AC3E}">
        <p14:creationId xmlns:p14="http://schemas.microsoft.com/office/powerpoint/2010/main" val="35825814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9 : </a:t>
            </a:r>
            <a:r>
              <a:rPr kumimoji="0" lang="fr-FR" sz="3100" b="0" i="0" u="none" strike="noStrike" kern="1200" cap="none" spc="0" normalizeH="0" baseline="0" noProof="0" dirty="0">
                <a:ln>
                  <a:noFill/>
                </a:ln>
                <a:solidFill>
                  <a:srgbClr val="FF0000"/>
                </a:solidFill>
                <a:effectLst/>
                <a:uLnTx/>
                <a:uFillTx/>
                <a:latin typeface="Calibri"/>
                <a:ea typeface="+mj-ea"/>
                <a:cs typeface="+mj-cs"/>
              </a:rPr>
              <a:t>CORRECTION</a:t>
            </a:r>
            <a:br>
              <a:rPr lang="fr-FR" dirty="0"/>
            </a:br>
            <a:r>
              <a:rPr lang="fr-FR" sz="2700" b="1" dirty="0"/>
              <a:t>Trouve les 6 négations</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7" name="ZoneTexte 6">
            <a:extLst>
              <a:ext uri="{FF2B5EF4-FFF2-40B4-BE49-F238E27FC236}">
                <a16:creationId xmlns:a16="http://schemas.microsoft.com/office/drawing/2014/main" id="{61FBC0FD-3F05-46BF-A395-4E9007999FFB}"/>
              </a:ext>
            </a:extLst>
          </p:cNvPr>
          <p:cNvSpPr txBox="1"/>
          <p:nvPr/>
        </p:nvSpPr>
        <p:spPr>
          <a:xfrm>
            <a:off x="179512" y="1556792"/>
            <a:ext cx="8435280" cy="5130892"/>
          </a:xfrm>
          <a:prstGeom prst="rect">
            <a:avLst/>
          </a:prstGeom>
          <a:noFill/>
        </p:spPr>
        <p:txBody>
          <a:bodyPr wrap="square">
            <a:spAutoFit/>
          </a:bodyPr>
          <a:lstStyle/>
          <a:p>
            <a:pPr marL="180340" marR="197485" indent="449580">
              <a:lnSpc>
                <a:spcPct val="115000"/>
              </a:lnSpc>
              <a:spcAft>
                <a:spcPts val="0"/>
              </a:spcAft>
            </a:pPr>
            <a:r>
              <a:rPr lang="fr-FR" sz="2200" dirty="0">
                <a:solidFill>
                  <a:srgbClr val="000000"/>
                </a:solidFill>
                <a:effectLst/>
                <a:latin typeface="Calibri" panose="020F0502020204030204" pitchFamily="34" charset="0"/>
                <a:ea typeface="Calibri" panose="020F0502020204030204" pitchFamily="34" charset="0"/>
                <a:cs typeface="Dekko"/>
              </a:rPr>
              <a:t>Mais moi, je sais pourquoi Clotaire est le dernier et pourquoi il dort tout le temps en classe. Ce </a:t>
            </a:r>
            <a:r>
              <a:rPr lang="fr-FR" sz="2200" b="1" dirty="0">
                <a:solidFill>
                  <a:srgbClr val="7030A0"/>
                </a:solidFill>
                <a:effectLst/>
                <a:latin typeface="Calibri" panose="020F0502020204030204" pitchFamily="34" charset="0"/>
                <a:ea typeface="Calibri" panose="020F0502020204030204" pitchFamily="34" charset="0"/>
                <a:cs typeface="Dekko"/>
              </a:rPr>
              <a:t>n’</a:t>
            </a:r>
            <a:r>
              <a:rPr lang="fr-FR" sz="2200" dirty="0">
                <a:solidFill>
                  <a:srgbClr val="000000"/>
                </a:solidFill>
                <a:effectLst/>
                <a:latin typeface="Calibri" panose="020F0502020204030204" pitchFamily="34" charset="0"/>
                <a:ea typeface="Calibri" panose="020F0502020204030204" pitchFamily="34" charset="0"/>
                <a:cs typeface="Dekko"/>
              </a:rPr>
              <a:t>est </a:t>
            </a:r>
            <a:r>
              <a:rPr lang="fr-FR" sz="2200" b="1" dirty="0">
                <a:solidFill>
                  <a:srgbClr val="7030A0"/>
                </a:solidFill>
                <a:effectLst/>
                <a:latin typeface="Calibri" panose="020F0502020204030204" pitchFamily="34" charset="0"/>
                <a:ea typeface="Calibri" panose="020F0502020204030204" pitchFamily="34" charset="0"/>
                <a:cs typeface="Dekko"/>
              </a:rPr>
              <a:t>pas</a:t>
            </a:r>
            <a:r>
              <a:rPr lang="fr-FR" sz="2200" dirty="0">
                <a:solidFill>
                  <a:srgbClr val="000000"/>
                </a:solidFill>
                <a:effectLst/>
                <a:latin typeface="Calibri" panose="020F0502020204030204" pitchFamily="34" charset="0"/>
                <a:ea typeface="Calibri" panose="020F0502020204030204" pitchFamily="34" charset="0"/>
                <a:cs typeface="Dekko"/>
              </a:rPr>
              <a:t> parce qu’il est bête ; il </a:t>
            </a:r>
            <a:r>
              <a:rPr lang="fr-FR" sz="2200" b="1" dirty="0">
                <a:solidFill>
                  <a:srgbClr val="7030A0"/>
                </a:solidFill>
                <a:effectLst/>
                <a:latin typeface="Calibri" panose="020F0502020204030204" pitchFamily="34" charset="0"/>
                <a:ea typeface="Calibri" panose="020F0502020204030204" pitchFamily="34" charset="0"/>
                <a:cs typeface="Dekko"/>
              </a:rPr>
              <a:t>n’</a:t>
            </a:r>
            <a:r>
              <a:rPr lang="fr-FR" sz="2200" dirty="0">
                <a:solidFill>
                  <a:srgbClr val="000000"/>
                </a:solidFill>
                <a:effectLst/>
                <a:latin typeface="Calibri" panose="020F0502020204030204" pitchFamily="34" charset="0"/>
                <a:ea typeface="Calibri" panose="020F0502020204030204" pitchFamily="34" charset="0"/>
                <a:cs typeface="Dekko"/>
              </a:rPr>
              <a:t>est </a:t>
            </a:r>
            <a:r>
              <a:rPr lang="fr-FR" sz="2200" b="1" dirty="0">
                <a:solidFill>
                  <a:srgbClr val="7030A0"/>
                </a:solidFill>
                <a:effectLst/>
                <a:latin typeface="Calibri" panose="020F0502020204030204" pitchFamily="34" charset="0"/>
                <a:ea typeface="Calibri" panose="020F0502020204030204" pitchFamily="34" charset="0"/>
                <a:cs typeface="Dekko"/>
              </a:rPr>
              <a:t>pas</a:t>
            </a:r>
            <a:r>
              <a:rPr lang="fr-FR" sz="2200" dirty="0">
                <a:solidFill>
                  <a:srgbClr val="000000"/>
                </a:solidFill>
                <a:effectLst/>
                <a:latin typeface="Calibri" panose="020F0502020204030204" pitchFamily="34" charset="0"/>
                <a:ea typeface="Calibri" panose="020F0502020204030204" pitchFamily="34" charset="0"/>
                <a:cs typeface="Dekko"/>
              </a:rPr>
              <a:t> plus bête que Rufus, par exemple, c’est parce qu’il </a:t>
            </a:r>
            <a:r>
              <a:rPr lang="fr-FR" sz="2200">
                <a:solidFill>
                  <a:srgbClr val="000000"/>
                </a:solidFill>
                <a:effectLst/>
                <a:latin typeface="Calibri" panose="020F0502020204030204" pitchFamily="34" charset="0"/>
                <a:ea typeface="Calibri" panose="020F0502020204030204" pitchFamily="34" charset="0"/>
                <a:cs typeface="Dekko"/>
              </a:rPr>
              <a:t>est fatigué. </a:t>
            </a:r>
            <a:r>
              <a:rPr lang="fr-FR" sz="2200" dirty="0">
                <a:solidFill>
                  <a:srgbClr val="000000"/>
                </a:solidFill>
                <a:effectLst/>
                <a:latin typeface="Calibri" panose="020F0502020204030204" pitchFamily="34" charset="0"/>
                <a:ea typeface="Calibri" panose="020F0502020204030204" pitchFamily="34" charset="0"/>
                <a:cs typeface="Dekko"/>
              </a:rPr>
              <a:t>Clotaire s’entraîne sur son chouette vélo jaune, pour faire le Tour de France, plus tard, quand il sera grand. Alors, bien sûr, à cause de l’entraînement, il </a:t>
            </a:r>
            <a:r>
              <a:rPr lang="fr-FR" sz="2200" b="1" dirty="0">
                <a:solidFill>
                  <a:srgbClr val="7030A0"/>
                </a:solidFill>
                <a:effectLst/>
                <a:latin typeface="Calibri" panose="020F0502020204030204" pitchFamily="34" charset="0"/>
                <a:ea typeface="Calibri" panose="020F0502020204030204" pitchFamily="34" charset="0"/>
                <a:cs typeface="Dekko"/>
              </a:rPr>
              <a:t>ne</a:t>
            </a:r>
            <a:r>
              <a:rPr lang="fr-FR" sz="2200" dirty="0">
                <a:solidFill>
                  <a:srgbClr val="000000"/>
                </a:solidFill>
                <a:effectLst/>
                <a:latin typeface="Calibri" panose="020F0502020204030204" pitchFamily="34" charset="0"/>
                <a:ea typeface="Calibri" panose="020F0502020204030204" pitchFamily="34" charset="0"/>
                <a:cs typeface="Dekko"/>
              </a:rPr>
              <a:t> peut </a:t>
            </a:r>
            <a:r>
              <a:rPr lang="fr-FR" sz="2200" b="1" dirty="0">
                <a:solidFill>
                  <a:srgbClr val="7030A0"/>
                </a:solidFill>
                <a:effectLst/>
                <a:latin typeface="Calibri" panose="020F0502020204030204" pitchFamily="34" charset="0"/>
                <a:ea typeface="Calibri" panose="020F0502020204030204" pitchFamily="34" charset="0"/>
                <a:cs typeface="Dekko"/>
              </a:rPr>
              <a:t>pas</a:t>
            </a:r>
            <a:r>
              <a:rPr lang="fr-FR" sz="2200" dirty="0">
                <a:solidFill>
                  <a:srgbClr val="000000"/>
                </a:solidFill>
                <a:effectLst/>
                <a:latin typeface="Calibri" panose="020F0502020204030204" pitchFamily="34" charset="0"/>
                <a:ea typeface="Calibri" panose="020F0502020204030204" pitchFamily="34" charset="0"/>
                <a:cs typeface="Dekko"/>
              </a:rPr>
              <a:t> apprendre ses leçons </a:t>
            </a:r>
            <a:r>
              <a:rPr lang="fr-FR" sz="2200" b="1" dirty="0">
                <a:solidFill>
                  <a:srgbClr val="7030A0"/>
                </a:solidFill>
                <a:effectLst/>
                <a:latin typeface="Calibri" panose="020F0502020204030204" pitchFamily="34" charset="0"/>
                <a:ea typeface="Calibri" panose="020F0502020204030204" pitchFamily="34" charset="0"/>
                <a:cs typeface="Dekko"/>
              </a:rPr>
              <a:t>ni</a:t>
            </a:r>
            <a:r>
              <a:rPr lang="fr-FR" sz="2200" dirty="0">
                <a:solidFill>
                  <a:srgbClr val="000000"/>
                </a:solidFill>
                <a:effectLst/>
                <a:latin typeface="Calibri" panose="020F0502020204030204" pitchFamily="34" charset="0"/>
                <a:ea typeface="Calibri" panose="020F0502020204030204" pitchFamily="34" charset="0"/>
                <a:cs typeface="Dekko"/>
              </a:rPr>
              <a:t> faire ses devoirs, et comme il </a:t>
            </a:r>
            <a:r>
              <a:rPr lang="fr-FR" sz="2200" b="1" dirty="0">
                <a:solidFill>
                  <a:srgbClr val="7030A0"/>
                </a:solidFill>
                <a:effectLst/>
                <a:latin typeface="Calibri" panose="020F0502020204030204" pitchFamily="34" charset="0"/>
                <a:ea typeface="Calibri" panose="020F0502020204030204" pitchFamily="34" charset="0"/>
                <a:cs typeface="Dekko"/>
              </a:rPr>
              <a:t>ne</a:t>
            </a:r>
            <a:r>
              <a:rPr lang="fr-FR" sz="2200" dirty="0">
                <a:solidFill>
                  <a:srgbClr val="000000"/>
                </a:solidFill>
                <a:effectLst/>
                <a:latin typeface="Calibri" panose="020F0502020204030204" pitchFamily="34" charset="0"/>
                <a:ea typeface="Calibri" panose="020F0502020204030204" pitchFamily="34" charset="0"/>
                <a:cs typeface="Dekko"/>
              </a:rPr>
              <a:t> les fait </a:t>
            </a:r>
            <a:r>
              <a:rPr lang="fr-FR" sz="2200" b="1" dirty="0">
                <a:solidFill>
                  <a:srgbClr val="7030A0"/>
                </a:solidFill>
                <a:effectLst/>
                <a:latin typeface="Calibri" panose="020F0502020204030204" pitchFamily="34" charset="0"/>
                <a:ea typeface="Calibri" panose="020F0502020204030204" pitchFamily="34" charset="0"/>
                <a:cs typeface="Dekko"/>
              </a:rPr>
              <a:t>pas</a:t>
            </a:r>
            <a:r>
              <a:rPr lang="fr-FR" sz="2200" dirty="0">
                <a:solidFill>
                  <a:srgbClr val="000000"/>
                </a:solidFill>
                <a:effectLst/>
                <a:latin typeface="Calibri" panose="020F0502020204030204" pitchFamily="34" charset="0"/>
                <a:ea typeface="Calibri" panose="020F0502020204030204" pitchFamily="34" charset="0"/>
                <a:cs typeface="Dekko"/>
              </a:rPr>
              <a:t>, la maîtresse lui donne des lignes à faire et des verbes à conjuguer, et comme il a de plus en plus de travail, ça le gêne pour son entraînement, et ça l’oblige à travailler même les dimanches. Alors pour que Clotaire </a:t>
            </a:r>
            <a:r>
              <a:rPr lang="fr-FR" sz="2200" b="1" dirty="0">
                <a:solidFill>
                  <a:srgbClr val="7030A0"/>
                </a:solidFill>
                <a:effectLst/>
                <a:latin typeface="Calibri" panose="020F0502020204030204" pitchFamily="34" charset="0"/>
                <a:ea typeface="Calibri" panose="020F0502020204030204" pitchFamily="34" charset="0"/>
                <a:cs typeface="Dekko"/>
              </a:rPr>
              <a:t>ne</a:t>
            </a:r>
            <a:r>
              <a:rPr lang="fr-FR" sz="2200" dirty="0">
                <a:solidFill>
                  <a:srgbClr val="000000"/>
                </a:solidFill>
                <a:effectLst/>
                <a:latin typeface="Calibri" panose="020F0502020204030204" pitchFamily="34" charset="0"/>
                <a:ea typeface="Calibri" panose="020F0502020204030204" pitchFamily="34" charset="0"/>
                <a:cs typeface="Dekko"/>
              </a:rPr>
              <a:t> soit </a:t>
            </a:r>
            <a:r>
              <a:rPr lang="fr-FR" sz="2200" b="1" dirty="0">
                <a:solidFill>
                  <a:srgbClr val="7030A0"/>
                </a:solidFill>
                <a:effectLst/>
                <a:latin typeface="Calibri" panose="020F0502020204030204" pitchFamily="34" charset="0"/>
                <a:ea typeface="Calibri" panose="020F0502020204030204" pitchFamily="34" charset="0"/>
                <a:cs typeface="Dekko"/>
              </a:rPr>
              <a:t>plus</a:t>
            </a:r>
            <a:r>
              <a:rPr lang="fr-FR" sz="2200" dirty="0">
                <a:solidFill>
                  <a:srgbClr val="000000"/>
                </a:solidFill>
                <a:effectLst/>
                <a:latin typeface="Calibri" panose="020F0502020204030204" pitchFamily="34" charset="0"/>
                <a:ea typeface="Calibri" panose="020F0502020204030204" pitchFamily="34" charset="0"/>
                <a:cs typeface="Dekko"/>
              </a:rPr>
              <a:t> privé de cinéma, de dessert et de télé, le mieux, ça serait de lui enlever son vélo.(...) Le vélo, si vous voulez, je suis d’accord pour le garder jusqu’à ce que Clotaire soit grand et qu’il </a:t>
            </a:r>
            <a:r>
              <a:rPr lang="fr-FR" sz="2200" b="1" dirty="0">
                <a:solidFill>
                  <a:srgbClr val="7030A0"/>
                </a:solidFill>
                <a:effectLst/>
                <a:latin typeface="Calibri" panose="020F0502020204030204" pitchFamily="34" charset="0"/>
                <a:ea typeface="Calibri" panose="020F0502020204030204" pitchFamily="34" charset="0"/>
                <a:cs typeface="Dekko"/>
              </a:rPr>
              <a:t>n’</a:t>
            </a:r>
            <a:r>
              <a:rPr lang="fr-FR" sz="2200" dirty="0">
                <a:solidFill>
                  <a:srgbClr val="000000"/>
                </a:solidFill>
                <a:effectLst/>
                <a:latin typeface="Calibri" panose="020F0502020204030204" pitchFamily="34" charset="0"/>
                <a:ea typeface="Calibri" panose="020F0502020204030204" pitchFamily="34" charset="0"/>
                <a:cs typeface="Dekko"/>
              </a:rPr>
              <a:t>ait </a:t>
            </a:r>
            <a:r>
              <a:rPr lang="fr-FR" sz="2200" b="1" dirty="0">
                <a:solidFill>
                  <a:srgbClr val="7030A0"/>
                </a:solidFill>
                <a:effectLst/>
                <a:latin typeface="Calibri" panose="020F0502020204030204" pitchFamily="34" charset="0"/>
                <a:ea typeface="Calibri" panose="020F0502020204030204" pitchFamily="34" charset="0"/>
                <a:cs typeface="Dekko"/>
              </a:rPr>
              <a:t>plus</a:t>
            </a:r>
            <a:r>
              <a:rPr lang="fr-FR" sz="2200" dirty="0">
                <a:solidFill>
                  <a:srgbClr val="000000"/>
                </a:solidFill>
                <a:effectLst/>
                <a:latin typeface="Calibri" panose="020F0502020204030204" pitchFamily="34" charset="0"/>
                <a:ea typeface="Calibri" panose="020F0502020204030204" pitchFamily="34" charset="0"/>
                <a:cs typeface="Dekko"/>
              </a:rPr>
              <a:t> besoin d’aller à l’école.</a:t>
            </a:r>
            <a:endParaRPr lang="fr-FR" sz="2200" dirty="0">
              <a:solidFill>
                <a:srgbClr val="000000"/>
              </a:solidFill>
              <a:effectLst/>
              <a:latin typeface="Dekko"/>
              <a:ea typeface="Calibri" panose="020F0502020204030204" pitchFamily="34" charset="0"/>
              <a:cs typeface="Dekko"/>
            </a:endParaRPr>
          </a:p>
        </p:txBody>
      </p:sp>
    </p:spTree>
    <p:extLst>
      <p:ext uri="{BB962C8B-B14F-4D97-AF65-F5344CB8AC3E}">
        <p14:creationId xmlns:p14="http://schemas.microsoft.com/office/powerpoint/2010/main" val="5474547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5842992" cy="1138138"/>
          </a:xfrm>
        </p:spPr>
        <p:txBody>
          <a:bodyPr>
            <a:normAutofit/>
          </a:bodyPr>
          <a:lstStyle/>
          <a:p>
            <a:pPr algn="l"/>
            <a:r>
              <a:rPr lang="fr-FR" dirty="0"/>
              <a:t>Chapitre 10</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3D8146D1-E9F6-4F77-A551-0036AE96D408}"/>
              </a:ext>
            </a:extLst>
          </p:cNvPr>
          <p:cNvSpPr txBox="1"/>
          <p:nvPr/>
        </p:nvSpPr>
        <p:spPr>
          <a:xfrm>
            <a:off x="323528" y="1630530"/>
            <a:ext cx="8363272" cy="4952831"/>
          </a:xfrm>
          <a:prstGeom prst="rect">
            <a:avLst/>
          </a:prstGeom>
          <a:noFill/>
        </p:spPr>
        <p:txBody>
          <a:bodyPr wrap="square">
            <a:spAutoFit/>
          </a:bodyPr>
          <a:lstStyle/>
          <a:p>
            <a:pPr indent="449580">
              <a:lnSpc>
                <a:spcPct val="115000"/>
              </a:lnSpc>
              <a:spcAft>
                <a:spcPts val="800"/>
              </a:spcAft>
            </a:pPr>
            <a:r>
              <a:rPr lang="fr-FR" sz="2300" dirty="0">
                <a:effectLst/>
                <a:latin typeface="Calibri" panose="020F0502020204030204" pitchFamily="34" charset="0"/>
                <a:ea typeface="Calibri" panose="020F0502020204030204" pitchFamily="34" charset="0"/>
                <a:cs typeface="Calibri" panose="020F0502020204030204" pitchFamily="34" charset="0"/>
              </a:rPr>
              <a:t>Pour </a:t>
            </a:r>
            <a:r>
              <a:rPr lang="fr-FR" sz="2300" u="sng" dirty="0">
                <a:effectLst/>
                <a:latin typeface="Calibri" panose="020F0502020204030204" pitchFamily="34" charset="0"/>
                <a:ea typeface="Calibri" panose="020F0502020204030204" pitchFamily="34" charset="0"/>
                <a:cs typeface="Calibri" panose="020F0502020204030204" pitchFamily="34" charset="0"/>
              </a:rPr>
              <a:t>le</a:t>
            </a:r>
            <a:r>
              <a:rPr lang="fr-FR" sz="2300" dirty="0">
                <a:effectLst/>
                <a:latin typeface="Calibri" panose="020F0502020204030204" pitchFamily="34" charset="0"/>
                <a:ea typeface="Calibri" panose="020F0502020204030204" pitchFamily="34" charset="0"/>
                <a:cs typeface="Calibri" panose="020F0502020204030204" pitchFamily="34" charset="0"/>
              </a:rPr>
              <a:t> Bouillon, c’est </a:t>
            </a:r>
            <a:r>
              <a:rPr lang="fr-FR" sz="2300" u="sng" dirty="0">
                <a:effectLst/>
                <a:latin typeface="Calibri" panose="020F0502020204030204" pitchFamily="34" charset="0"/>
                <a:ea typeface="Calibri" panose="020F0502020204030204" pitchFamily="34" charset="0"/>
                <a:cs typeface="Calibri" panose="020F0502020204030204" pitchFamily="34" charset="0"/>
              </a:rPr>
              <a:t>notre</a:t>
            </a:r>
            <a:r>
              <a:rPr lang="fr-FR" sz="2300" dirty="0">
                <a:effectLst/>
                <a:latin typeface="Calibri" panose="020F0502020204030204" pitchFamily="34" charset="0"/>
                <a:ea typeface="Calibri" panose="020F0502020204030204" pitchFamily="34" charset="0"/>
                <a:cs typeface="Calibri" panose="020F0502020204030204" pitchFamily="34" charset="0"/>
              </a:rPr>
              <a:t> surveillant, mais ce n’est pas </a:t>
            </a:r>
            <a:r>
              <a:rPr lang="fr-FR" sz="2300" u="sng" dirty="0">
                <a:effectLst/>
                <a:latin typeface="Calibri" panose="020F0502020204030204" pitchFamily="34" charset="0"/>
                <a:ea typeface="Calibri" panose="020F0502020204030204" pitchFamily="34" charset="0"/>
                <a:cs typeface="Calibri" panose="020F0502020204030204" pitchFamily="34" charset="0"/>
              </a:rPr>
              <a:t>son</a:t>
            </a:r>
            <a:r>
              <a:rPr lang="fr-FR" sz="2300" dirty="0">
                <a:effectLst/>
                <a:latin typeface="Calibri" panose="020F0502020204030204" pitchFamily="34" charset="0"/>
                <a:ea typeface="Calibri" panose="020F0502020204030204" pitchFamily="34" charset="0"/>
                <a:cs typeface="Calibri" panose="020F0502020204030204" pitchFamily="34" charset="0"/>
              </a:rPr>
              <a:t> vrai nom, il faudra être très gentil. C’est vrai, il est tout le temps à courir dans </a:t>
            </a:r>
            <a:r>
              <a:rPr lang="fr-FR" sz="2300" u="sng" dirty="0">
                <a:effectLst/>
                <a:latin typeface="Calibri" panose="020F0502020204030204" pitchFamily="34" charset="0"/>
                <a:ea typeface="Calibri" panose="020F0502020204030204" pitchFamily="34" charset="0"/>
                <a:cs typeface="Calibri" panose="020F0502020204030204" pitchFamily="34" charset="0"/>
              </a:rPr>
              <a:t>la</a:t>
            </a:r>
            <a:r>
              <a:rPr lang="fr-FR" sz="2300" dirty="0">
                <a:effectLst/>
                <a:latin typeface="Calibri" panose="020F0502020204030204" pitchFamily="34" charset="0"/>
                <a:ea typeface="Calibri" panose="020F0502020204030204" pitchFamily="34" charset="0"/>
                <a:cs typeface="Calibri" panose="020F0502020204030204" pitchFamily="34" charset="0"/>
              </a:rPr>
              <a:t> cour de récré, pour nous séparer quand on se bat, pour nous empêcher de jouer à la balle au chasseur – depuis le coup de la fenêtre du bureau du directeur – pour nous attraper quand on fait </a:t>
            </a:r>
            <a:r>
              <a:rPr lang="fr-FR" sz="2300" u="sng" dirty="0">
                <a:effectLst/>
                <a:latin typeface="Calibri" panose="020F0502020204030204" pitchFamily="34" charset="0"/>
                <a:ea typeface="Calibri" panose="020F0502020204030204" pitchFamily="34" charset="0"/>
                <a:cs typeface="Calibri" panose="020F0502020204030204" pitchFamily="34" charset="0"/>
              </a:rPr>
              <a:t>les</a:t>
            </a:r>
            <a:r>
              <a:rPr lang="fr-FR" sz="2300" dirty="0">
                <a:effectLst/>
                <a:latin typeface="Calibri" panose="020F0502020204030204" pitchFamily="34" charset="0"/>
                <a:ea typeface="Calibri" panose="020F0502020204030204" pitchFamily="34" charset="0"/>
                <a:cs typeface="Calibri" panose="020F0502020204030204" pitchFamily="34" charset="0"/>
              </a:rPr>
              <a:t> guignols, pour nous envoyer au piquet, pour nous mettre en retenue, pour nous donner </a:t>
            </a:r>
            <a:r>
              <a:rPr lang="fr-FR" sz="2300" u="sng" dirty="0">
                <a:effectLst/>
                <a:latin typeface="Calibri" panose="020F0502020204030204" pitchFamily="34" charset="0"/>
                <a:ea typeface="Calibri" panose="020F0502020204030204" pitchFamily="34" charset="0"/>
                <a:cs typeface="Calibri" panose="020F0502020204030204" pitchFamily="34" charset="0"/>
              </a:rPr>
              <a:t>des</a:t>
            </a:r>
            <a:r>
              <a:rPr lang="fr-FR" sz="2300" dirty="0">
                <a:effectLst/>
                <a:latin typeface="Calibri" panose="020F0502020204030204" pitchFamily="34" charset="0"/>
                <a:ea typeface="Calibri" panose="020F0502020204030204" pitchFamily="34" charset="0"/>
                <a:cs typeface="Calibri" panose="020F0502020204030204" pitchFamily="34" charset="0"/>
              </a:rPr>
              <a:t> lignes à faire, pour aller sonner la fin de la récré. Il est très fatigué, le Bouillon. Alors, vous devriez lui donner tout de suite des vacances, pour qu’il puisse partir chez lui, en Corrèze, et rester très longtemps là-bas. Et, pour être juste, vous devriez aussi donner des vacances à M. </a:t>
            </a:r>
            <a:r>
              <a:rPr lang="fr-FR" sz="2300" dirty="0" err="1">
                <a:effectLst/>
                <a:latin typeface="Calibri" panose="020F0502020204030204" pitchFamily="34" charset="0"/>
                <a:ea typeface="Calibri" panose="020F0502020204030204" pitchFamily="34" charset="0"/>
                <a:cs typeface="Calibri" panose="020F0502020204030204" pitchFamily="34" charset="0"/>
              </a:rPr>
              <a:t>Mouchabière</a:t>
            </a:r>
            <a:r>
              <a:rPr lang="fr-FR" sz="2300" dirty="0">
                <a:effectLst/>
                <a:latin typeface="Calibri" panose="020F0502020204030204" pitchFamily="34" charset="0"/>
                <a:ea typeface="Calibri" panose="020F0502020204030204" pitchFamily="34" charset="0"/>
                <a:cs typeface="Calibri" panose="020F0502020204030204" pitchFamily="34" charset="0"/>
              </a:rPr>
              <a:t>, qui remplace le Bouillon, quand le Bouillon n’est pas là.</a:t>
            </a:r>
            <a:endParaRPr lang="fr-FR" sz="23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405240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10 :</a:t>
            </a:r>
            <a:br>
              <a:rPr lang="fr-FR" dirty="0"/>
            </a:br>
            <a:r>
              <a:rPr lang="fr-FR" sz="2700" b="1" dirty="0"/>
              <a:t>Trie les déterminants soulignés dans le tableau</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graphicFrame>
        <p:nvGraphicFramePr>
          <p:cNvPr id="3" name="Tableau 2">
            <a:extLst>
              <a:ext uri="{FF2B5EF4-FFF2-40B4-BE49-F238E27FC236}">
                <a16:creationId xmlns:a16="http://schemas.microsoft.com/office/drawing/2014/main" id="{20A605E8-C699-41B1-ACAC-9F4E83803268}"/>
              </a:ext>
            </a:extLst>
          </p:cNvPr>
          <p:cNvGraphicFramePr>
            <a:graphicFrameLocks noGrp="1"/>
          </p:cNvGraphicFramePr>
          <p:nvPr/>
        </p:nvGraphicFramePr>
        <p:xfrm>
          <a:off x="457200" y="1850549"/>
          <a:ext cx="8003231" cy="4732811"/>
        </p:xfrm>
        <a:graphic>
          <a:graphicData uri="http://schemas.openxmlformats.org/drawingml/2006/table">
            <a:tbl>
              <a:tblPr firstRow="1" firstCol="1" bandRow="1"/>
              <a:tblGrid>
                <a:gridCol w="1170464">
                  <a:extLst>
                    <a:ext uri="{9D8B030D-6E8A-4147-A177-3AD203B41FA5}">
                      <a16:colId xmlns:a16="http://schemas.microsoft.com/office/drawing/2014/main" val="1856544682"/>
                    </a:ext>
                  </a:extLst>
                </a:gridCol>
                <a:gridCol w="1365931">
                  <a:extLst>
                    <a:ext uri="{9D8B030D-6E8A-4147-A177-3AD203B41FA5}">
                      <a16:colId xmlns:a16="http://schemas.microsoft.com/office/drawing/2014/main" val="2065915660"/>
                    </a:ext>
                  </a:extLst>
                </a:gridCol>
                <a:gridCol w="1366709">
                  <a:extLst>
                    <a:ext uri="{9D8B030D-6E8A-4147-A177-3AD203B41FA5}">
                      <a16:colId xmlns:a16="http://schemas.microsoft.com/office/drawing/2014/main" val="986801340"/>
                    </a:ext>
                  </a:extLst>
                </a:gridCol>
                <a:gridCol w="1366709">
                  <a:extLst>
                    <a:ext uri="{9D8B030D-6E8A-4147-A177-3AD203B41FA5}">
                      <a16:colId xmlns:a16="http://schemas.microsoft.com/office/drawing/2014/main" val="1458288097"/>
                    </a:ext>
                  </a:extLst>
                </a:gridCol>
                <a:gridCol w="1366709">
                  <a:extLst>
                    <a:ext uri="{9D8B030D-6E8A-4147-A177-3AD203B41FA5}">
                      <a16:colId xmlns:a16="http://schemas.microsoft.com/office/drawing/2014/main" val="1776187081"/>
                    </a:ext>
                  </a:extLst>
                </a:gridCol>
                <a:gridCol w="1366709">
                  <a:extLst>
                    <a:ext uri="{9D8B030D-6E8A-4147-A177-3AD203B41FA5}">
                      <a16:colId xmlns:a16="http://schemas.microsoft.com/office/drawing/2014/main" val="2475089759"/>
                    </a:ext>
                  </a:extLst>
                </a:gridCol>
              </a:tblGrid>
              <a:tr h="560711">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Articles indéfinis</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Articles définis</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0"/>
                        </a:spcAft>
                      </a:pPr>
                      <a:r>
                        <a:rPr lang="fr-FR"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Déterminants</a:t>
                      </a:r>
                    </a:p>
                    <a:p>
                      <a:pPr algn="ctr">
                        <a:lnSpc>
                          <a:spcPct val="107000"/>
                        </a:lnSpc>
                        <a:spcAft>
                          <a:spcPts val="0"/>
                        </a:spcAft>
                      </a:pPr>
                      <a:r>
                        <a:rPr lang="fr-FR"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Possessifs</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Déterminants Démonstratifs</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Autres</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130580806"/>
                  </a:ext>
                </a:extLst>
              </a:tr>
              <a:tr h="1043025">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Masc sg</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15151420"/>
                  </a:ext>
                </a:extLst>
              </a:tr>
              <a:tr h="1043025">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Masc pl</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49880045"/>
                  </a:ext>
                </a:extLst>
              </a:tr>
              <a:tr h="1043025">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Fém sg</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7792544"/>
                  </a:ext>
                </a:extLst>
              </a:tr>
              <a:tr h="1043025">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Fém pl</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dirty="0">
                          <a:effectLst/>
                          <a:latin typeface="Calibri" panose="020F0502020204030204" pitchFamily="34" charset="0"/>
                          <a:ea typeface="Calibri" panose="020F0502020204030204" pitchFamily="34" charset="0"/>
                          <a:cs typeface="Times New Roman" panose="02020603050405020304" pitchFamily="18" charset="0"/>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2307835"/>
                  </a:ext>
                </a:extLst>
              </a:tr>
            </a:tbl>
          </a:graphicData>
        </a:graphic>
      </p:graphicFrame>
    </p:spTree>
    <p:extLst>
      <p:ext uri="{BB962C8B-B14F-4D97-AF65-F5344CB8AC3E}">
        <p14:creationId xmlns:p14="http://schemas.microsoft.com/office/powerpoint/2010/main" val="36485396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10 : </a:t>
            </a:r>
            <a:r>
              <a:rPr kumimoji="0" lang="fr-FR" sz="3100" b="0" i="0" u="none" strike="noStrike" kern="1200" cap="none" spc="0" normalizeH="0" baseline="0" noProof="0" dirty="0">
                <a:ln>
                  <a:noFill/>
                </a:ln>
                <a:solidFill>
                  <a:srgbClr val="FF0000"/>
                </a:solidFill>
                <a:effectLst/>
                <a:uLnTx/>
                <a:uFillTx/>
                <a:latin typeface="Calibri"/>
                <a:ea typeface="+mj-ea"/>
                <a:cs typeface="+mj-cs"/>
              </a:rPr>
              <a:t>CORRECTION</a:t>
            </a:r>
            <a:br>
              <a:rPr lang="fr-FR" dirty="0"/>
            </a:br>
            <a:r>
              <a:rPr lang="fr-FR" sz="2700" b="1" dirty="0"/>
              <a:t>Trie les déterminants soulignés dans le tableau</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graphicFrame>
        <p:nvGraphicFramePr>
          <p:cNvPr id="3" name="Tableau 2">
            <a:extLst>
              <a:ext uri="{FF2B5EF4-FFF2-40B4-BE49-F238E27FC236}">
                <a16:creationId xmlns:a16="http://schemas.microsoft.com/office/drawing/2014/main" id="{20A605E8-C699-41B1-ACAC-9F4E83803268}"/>
              </a:ext>
            </a:extLst>
          </p:cNvPr>
          <p:cNvGraphicFramePr>
            <a:graphicFrameLocks noGrp="1"/>
          </p:cNvGraphicFramePr>
          <p:nvPr>
            <p:extLst>
              <p:ext uri="{D42A27DB-BD31-4B8C-83A1-F6EECF244321}">
                <p14:modId xmlns:p14="http://schemas.microsoft.com/office/powerpoint/2010/main" val="1341159926"/>
              </p:ext>
            </p:extLst>
          </p:nvPr>
        </p:nvGraphicFramePr>
        <p:xfrm>
          <a:off x="457200" y="1850549"/>
          <a:ext cx="8003231" cy="4732811"/>
        </p:xfrm>
        <a:graphic>
          <a:graphicData uri="http://schemas.openxmlformats.org/drawingml/2006/table">
            <a:tbl>
              <a:tblPr firstRow="1" firstCol="1" bandRow="1"/>
              <a:tblGrid>
                <a:gridCol w="1170464">
                  <a:extLst>
                    <a:ext uri="{9D8B030D-6E8A-4147-A177-3AD203B41FA5}">
                      <a16:colId xmlns:a16="http://schemas.microsoft.com/office/drawing/2014/main" val="1856544682"/>
                    </a:ext>
                  </a:extLst>
                </a:gridCol>
                <a:gridCol w="1365931">
                  <a:extLst>
                    <a:ext uri="{9D8B030D-6E8A-4147-A177-3AD203B41FA5}">
                      <a16:colId xmlns:a16="http://schemas.microsoft.com/office/drawing/2014/main" val="2065915660"/>
                    </a:ext>
                  </a:extLst>
                </a:gridCol>
                <a:gridCol w="1366709">
                  <a:extLst>
                    <a:ext uri="{9D8B030D-6E8A-4147-A177-3AD203B41FA5}">
                      <a16:colId xmlns:a16="http://schemas.microsoft.com/office/drawing/2014/main" val="986801340"/>
                    </a:ext>
                  </a:extLst>
                </a:gridCol>
                <a:gridCol w="1366709">
                  <a:extLst>
                    <a:ext uri="{9D8B030D-6E8A-4147-A177-3AD203B41FA5}">
                      <a16:colId xmlns:a16="http://schemas.microsoft.com/office/drawing/2014/main" val="1458288097"/>
                    </a:ext>
                  </a:extLst>
                </a:gridCol>
                <a:gridCol w="1366709">
                  <a:extLst>
                    <a:ext uri="{9D8B030D-6E8A-4147-A177-3AD203B41FA5}">
                      <a16:colId xmlns:a16="http://schemas.microsoft.com/office/drawing/2014/main" val="1776187081"/>
                    </a:ext>
                  </a:extLst>
                </a:gridCol>
                <a:gridCol w="1366709">
                  <a:extLst>
                    <a:ext uri="{9D8B030D-6E8A-4147-A177-3AD203B41FA5}">
                      <a16:colId xmlns:a16="http://schemas.microsoft.com/office/drawing/2014/main" val="2475089759"/>
                    </a:ext>
                  </a:extLst>
                </a:gridCol>
              </a:tblGrid>
              <a:tr h="560711">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 </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Articles indéfinis</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Articles définis</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0"/>
                        </a:spcAft>
                      </a:pPr>
                      <a:r>
                        <a:rPr lang="fr-FR"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Déterminants</a:t>
                      </a:r>
                    </a:p>
                    <a:p>
                      <a:pPr algn="ctr">
                        <a:lnSpc>
                          <a:spcPct val="107000"/>
                        </a:lnSpc>
                        <a:spcAft>
                          <a:spcPts val="0"/>
                        </a:spcAft>
                      </a:pPr>
                      <a:r>
                        <a:rPr lang="fr-FR"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Possessifs</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Déterminants Démonstratifs</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Autres</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4130580806"/>
                  </a:ext>
                </a:extLst>
              </a:tr>
              <a:tr h="1043025">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Masc sg</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2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2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le</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fr-FR" sz="2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notre</a:t>
                      </a:r>
                    </a:p>
                    <a:p>
                      <a:pPr algn="ctr">
                        <a:lnSpc>
                          <a:spcPct val="100000"/>
                        </a:lnSpc>
                        <a:spcAft>
                          <a:spcPts val="0"/>
                        </a:spcAft>
                      </a:pPr>
                      <a:r>
                        <a:rPr lang="fr-FR" sz="2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son</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280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280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15151420"/>
                  </a:ext>
                </a:extLst>
              </a:tr>
              <a:tr h="1043025">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Masc pl</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2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2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2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280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280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49880045"/>
                  </a:ext>
                </a:extLst>
              </a:tr>
              <a:tr h="1043025">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Fém sg</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2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2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la</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2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2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280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7792544"/>
                  </a:ext>
                </a:extLst>
              </a:tr>
              <a:tr h="1043025">
                <a:tc>
                  <a:txBody>
                    <a:bodyPr/>
                    <a:lstStyle/>
                    <a:p>
                      <a:pPr algn="ctr">
                        <a:lnSpc>
                          <a:spcPct val="107000"/>
                        </a:lnSpc>
                        <a:spcAft>
                          <a:spcPts val="800"/>
                        </a:spcAft>
                      </a:pPr>
                      <a:r>
                        <a:rPr lang="fr-FR" sz="1400">
                          <a:effectLst/>
                          <a:latin typeface="Calibri" panose="020F0502020204030204" pitchFamily="34" charset="0"/>
                          <a:ea typeface="Calibri" panose="020F0502020204030204" pitchFamily="34" charset="0"/>
                          <a:cs typeface="Times New Roman" panose="02020603050405020304" pitchFamily="18" charset="0"/>
                        </a:rPr>
                        <a:t>Fém pl</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fr-FR" sz="2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des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2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les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280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2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2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2307835"/>
                  </a:ext>
                </a:extLst>
              </a:tr>
            </a:tbl>
          </a:graphicData>
        </a:graphic>
      </p:graphicFrame>
    </p:spTree>
    <p:extLst>
      <p:ext uri="{BB962C8B-B14F-4D97-AF65-F5344CB8AC3E}">
        <p14:creationId xmlns:p14="http://schemas.microsoft.com/office/powerpoint/2010/main" val="7639991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5842992" cy="1138138"/>
          </a:xfrm>
        </p:spPr>
        <p:txBody>
          <a:bodyPr>
            <a:normAutofit/>
          </a:bodyPr>
          <a:lstStyle/>
          <a:p>
            <a:pPr algn="l"/>
            <a:r>
              <a:rPr lang="fr-FR" dirty="0"/>
              <a:t>Chapitre 11</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3D8146D1-E9F6-4F77-A551-0036AE96D408}"/>
              </a:ext>
            </a:extLst>
          </p:cNvPr>
          <p:cNvSpPr txBox="1"/>
          <p:nvPr/>
        </p:nvSpPr>
        <p:spPr>
          <a:xfrm>
            <a:off x="390364" y="2348880"/>
            <a:ext cx="8363272" cy="3465244"/>
          </a:xfrm>
          <a:prstGeom prst="rect">
            <a:avLst/>
          </a:prstGeom>
          <a:noFill/>
        </p:spPr>
        <p:txBody>
          <a:bodyPr wrap="square">
            <a:spAutoFit/>
          </a:bodyPr>
          <a:lstStyle/>
          <a:p>
            <a:pPr indent="449580">
              <a:lnSpc>
                <a:spcPct val="115000"/>
              </a:lnSpc>
            </a:pPr>
            <a:r>
              <a:rPr lang="fr-FR" sz="2400" dirty="0">
                <a:solidFill>
                  <a:srgbClr val="000000"/>
                </a:solidFill>
                <a:effectLst/>
                <a:latin typeface="Calibri" panose="020F0502020204030204" pitchFamily="34" charset="0"/>
                <a:ea typeface="Calibri" panose="020F0502020204030204" pitchFamily="34" charset="0"/>
                <a:cs typeface="Dekko"/>
              </a:rPr>
              <a:t>Et puis, pour Marie-Edwige, qui est une petite voisine, et qui est très chouette, même si c’est une fille, avec sa figure rose, ses yeux bleus et ses cheveux jaunes, j’aimerais savoir faire des galipettes terribles. Elle aime beaucoup voir faire des galipettes, Marie-Edwige, alors, si vous pouviez faire que mes galipettes soient les meilleures de toutes, Marie-Edwige dirait : « Nicolas, c’est le champion de tous les champions. » Et elle serait très contente.</a:t>
            </a:r>
            <a:endParaRPr lang="fr-FR" sz="1800" dirty="0">
              <a:solidFill>
                <a:srgbClr val="000000"/>
              </a:solidFill>
              <a:effectLst/>
              <a:latin typeface="Dekko"/>
              <a:ea typeface="Calibri" panose="020F0502020204030204" pitchFamily="34" charset="0"/>
              <a:cs typeface="Dekko"/>
            </a:endParaRPr>
          </a:p>
        </p:txBody>
      </p:sp>
    </p:spTree>
    <p:extLst>
      <p:ext uri="{BB962C8B-B14F-4D97-AF65-F5344CB8AC3E}">
        <p14:creationId xmlns:p14="http://schemas.microsoft.com/office/powerpoint/2010/main" val="25147610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11 :</a:t>
            </a:r>
            <a:br>
              <a:rPr lang="fr-FR" dirty="0"/>
            </a:br>
            <a:r>
              <a:rPr lang="fr-FR" sz="2700" b="1" dirty="0"/>
              <a:t>Remplis le tableau à l’aide des mots du texte</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graphicFrame>
        <p:nvGraphicFramePr>
          <p:cNvPr id="8" name="Tableau 7">
            <a:extLst>
              <a:ext uri="{FF2B5EF4-FFF2-40B4-BE49-F238E27FC236}">
                <a16:creationId xmlns:a16="http://schemas.microsoft.com/office/drawing/2014/main" id="{B9FBE120-FE7F-459D-8152-174C8F1F912F}"/>
              </a:ext>
            </a:extLst>
          </p:cNvPr>
          <p:cNvGraphicFramePr>
            <a:graphicFrameLocks noGrp="1"/>
          </p:cNvGraphicFramePr>
          <p:nvPr>
            <p:extLst>
              <p:ext uri="{D42A27DB-BD31-4B8C-83A1-F6EECF244321}">
                <p14:modId xmlns:p14="http://schemas.microsoft.com/office/powerpoint/2010/main" val="2893905603"/>
              </p:ext>
            </p:extLst>
          </p:nvPr>
        </p:nvGraphicFramePr>
        <p:xfrm>
          <a:off x="323528" y="1826709"/>
          <a:ext cx="8496943" cy="4795792"/>
        </p:xfrm>
        <a:graphic>
          <a:graphicData uri="http://schemas.openxmlformats.org/drawingml/2006/table">
            <a:tbl>
              <a:tblPr firstRow="1" firstCol="1" bandRow="1"/>
              <a:tblGrid>
                <a:gridCol w="1413044">
                  <a:extLst>
                    <a:ext uri="{9D8B030D-6E8A-4147-A177-3AD203B41FA5}">
                      <a16:colId xmlns:a16="http://schemas.microsoft.com/office/drawing/2014/main" val="3437341624"/>
                    </a:ext>
                  </a:extLst>
                </a:gridCol>
                <a:gridCol w="1415481">
                  <a:extLst>
                    <a:ext uri="{9D8B030D-6E8A-4147-A177-3AD203B41FA5}">
                      <a16:colId xmlns:a16="http://schemas.microsoft.com/office/drawing/2014/main" val="771180942"/>
                    </a:ext>
                  </a:extLst>
                </a:gridCol>
                <a:gridCol w="1414666">
                  <a:extLst>
                    <a:ext uri="{9D8B030D-6E8A-4147-A177-3AD203B41FA5}">
                      <a16:colId xmlns:a16="http://schemas.microsoft.com/office/drawing/2014/main" val="2985121463"/>
                    </a:ext>
                  </a:extLst>
                </a:gridCol>
                <a:gridCol w="1424420">
                  <a:extLst>
                    <a:ext uri="{9D8B030D-6E8A-4147-A177-3AD203B41FA5}">
                      <a16:colId xmlns:a16="http://schemas.microsoft.com/office/drawing/2014/main" val="4121473390"/>
                    </a:ext>
                  </a:extLst>
                </a:gridCol>
                <a:gridCol w="1414666">
                  <a:extLst>
                    <a:ext uri="{9D8B030D-6E8A-4147-A177-3AD203B41FA5}">
                      <a16:colId xmlns:a16="http://schemas.microsoft.com/office/drawing/2014/main" val="3007676178"/>
                    </a:ext>
                  </a:extLst>
                </a:gridCol>
                <a:gridCol w="1414666">
                  <a:extLst>
                    <a:ext uri="{9D8B030D-6E8A-4147-A177-3AD203B41FA5}">
                      <a16:colId xmlns:a16="http://schemas.microsoft.com/office/drawing/2014/main" val="2833224403"/>
                    </a:ext>
                  </a:extLst>
                </a:gridCol>
              </a:tblGrid>
              <a:tr h="478909">
                <a:tc>
                  <a:txBody>
                    <a:bodyPr/>
                    <a:lstStyle/>
                    <a:p>
                      <a:pPr algn="ctr">
                        <a:lnSpc>
                          <a:spcPct val="107000"/>
                        </a:lnSpc>
                        <a:spcAft>
                          <a:spcPts val="800"/>
                        </a:spcAft>
                      </a:pPr>
                      <a:r>
                        <a:rPr lang="fr-FR" sz="1600" b="1" dirty="0">
                          <a:effectLst/>
                          <a:latin typeface="Calibri" panose="020F0502020204030204" pitchFamily="34" charset="0"/>
                          <a:ea typeface="Calibri" panose="020F0502020204030204" pitchFamily="34" charset="0"/>
                          <a:cs typeface="Times New Roman" panose="02020603050405020304" pitchFamily="18" charset="0"/>
                        </a:rPr>
                        <a:t>5 verbes</a:t>
                      </a:r>
                    </a:p>
                  </a:txBody>
                  <a:tcPr marL="67658" marR="67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 noms communs</a:t>
                      </a:r>
                      <a:endParaRPr lang="fr-FR"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 pronoms</a:t>
                      </a:r>
                      <a:endParaRPr lang="fr-FR"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7 déterminants</a:t>
                      </a:r>
                      <a:endParaRPr lang="fr-FR"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8 adjectifs</a:t>
                      </a:r>
                      <a:endParaRPr lang="fr-FR"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 noms propres</a:t>
                      </a:r>
                      <a:endParaRPr lang="fr-FR"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608848622"/>
                  </a:ext>
                </a:extLst>
              </a:tr>
              <a:tr h="1120814">
                <a:tc>
                  <a:txBody>
                    <a:bodyPr/>
                    <a:lstStyle/>
                    <a:p>
                      <a:pPr algn="ctr">
                        <a:lnSpc>
                          <a:spcPct val="107000"/>
                        </a:lnSpc>
                        <a:spcAft>
                          <a:spcPts val="800"/>
                        </a:spcAft>
                      </a:pPr>
                      <a:r>
                        <a:rPr lang="fr-FR" sz="1400" dirty="0">
                          <a:effectLst/>
                          <a:latin typeface="Calibri" panose="020F0502020204030204" pitchFamily="34" charset="0"/>
                          <a:ea typeface="Calibri" panose="020F0502020204030204" pitchFamily="34" charset="0"/>
                          <a:cs typeface="Times New Roman" panose="02020603050405020304" pitchFamily="18" charset="0"/>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dirty="0">
                          <a:effectLst/>
                          <a:latin typeface="Calibri" panose="020F0502020204030204" pitchFamily="34" charset="0"/>
                          <a:ea typeface="Calibri" panose="020F0502020204030204" pitchFamily="34" charset="0"/>
                          <a:cs typeface="Times New Roman" panose="02020603050405020304" pitchFamily="18" charset="0"/>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dirty="0">
                          <a:effectLst/>
                          <a:latin typeface="Calibri" panose="020F0502020204030204" pitchFamily="34" charset="0"/>
                          <a:ea typeface="Calibri" panose="020F0502020204030204" pitchFamily="34" charset="0"/>
                          <a:cs typeface="Times New Roman" panose="02020603050405020304" pitchFamily="18" charset="0"/>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dirty="0">
                          <a:effectLst/>
                          <a:latin typeface="Calibri" panose="020F0502020204030204" pitchFamily="34" charset="0"/>
                          <a:ea typeface="Calibri" panose="020F0502020204030204" pitchFamily="34" charset="0"/>
                          <a:cs typeface="Times New Roman" panose="02020603050405020304" pitchFamily="18" charset="0"/>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dirty="0">
                          <a:effectLst/>
                          <a:latin typeface="Calibri" panose="020F0502020204030204" pitchFamily="34" charset="0"/>
                          <a:ea typeface="Calibri" panose="020F0502020204030204" pitchFamily="34" charset="0"/>
                          <a:cs typeface="Times New Roman" panose="02020603050405020304" pitchFamily="18" charset="0"/>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dirty="0">
                          <a:effectLst/>
                          <a:latin typeface="Calibri" panose="020F0502020204030204" pitchFamily="34" charset="0"/>
                          <a:ea typeface="Calibri" panose="020F0502020204030204" pitchFamily="34" charset="0"/>
                          <a:cs typeface="Times New Roman" panose="02020603050405020304" pitchFamily="18" charset="0"/>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6815046"/>
                  </a:ext>
                </a:extLst>
              </a:tr>
              <a:tr h="3164755">
                <a:tc>
                  <a:txBody>
                    <a:bodyPr/>
                    <a:lstStyle/>
                    <a:p>
                      <a:pPr algn="ctr">
                        <a:lnSpc>
                          <a:spcPct val="107000"/>
                        </a:lnSpc>
                        <a:spcAft>
                          <a:spcPts val="800"/>
                        </a:spcAft>
                      </a:pPr>
                      <a:endPar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endPar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endPar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endPar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endPar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endPar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4147645"/>
                  </a:ext>
                </a:extLst>
              </a:tr>
            </a:tbl>
          </a:graphicData>
        </a:graphic>
      </p:graphicFrame>
      <p:pic>
        <p:nvPicPr>
          <p:cNvPr id="21" name="Image 20">
            <a:extLst>
              <a:ext uri="{FF2B5EF4-FFF2-40B4-BE49-F238E27FC236}">
                <a16:creationId xmlns:a16="http://schemas.microsoft.com/office/drawing/2014/main" id="{716133C0-63FB-4B86-ACC3-BA061D644DC3}"/>
              </a:ext>
            </a:extLst>
          </p:cNvPr>
          <p:cNvPicPr/>
          <p:nvPr/>
        </p:nvPicPr>
        <p:blipFill rotWithShape="1">
          <a:blip r:embed="rId3" cstate="print">
            <a:extLst>
              <a:ext uri="{28A0092B-C50C-407E-A947-70E740481C1C}">
                <a14:useLocalDpi xmlns:a14="http://schemas.microsoft.com/office/drawing/2010/main" val="0"/>
              </a:ext>
            </a:extLst>
          </a:blip>
          <a:srcRect l="11379" t="22023" r="10829" b="15709"/>
          <a:stretch/>
        </p:blipFill>
        <p:spPr bwMode="auto">
          <a:xfrm>
            <a:off x="698313" y="2426362"/>
            <a:ext cx="864096" cy="1002638"/>
          </a:xfrm>
          <a:prstGeom prst="rect">
            <a:avLst/>
          </a:prstGeom>
          <a:noFill/>
          <a:ln>
            <a:noFill/>
          </a:ln>
          <a:extLst>
            <a:ext uri="{53640926-AAD7-44D8-BBD7-CCE9431645EC}">
              <a14:shadowObscured xmlns:a14="http://schemas.microsoft.com/office/drawing/2010/main"/>
            </a:ext>
          </a:extLst>
        </p:spPr>
      </p:pic>
      <p:pic>
        <p:nvPicPr>
          <p:cNvPr id="22" name="Image 21">
            <a:extLst>
              <a:ext uri="{FF2B5EF4-FFF2-40B4-BE49-F238E27FC236}">
                <a16:creationId xmlns:a16="http://schemas.microsoft.com/office/drawing/2014/main" id="{F7E0A2B8-E654-49E0-A129-B0B56437D166}"/>
              </a:ext>
            </a:extLst>
          </p:cNvPr>
          <p:cNvPicPr/>
          <p:nvPr/>
        </p:nvPicPr>
        <p:blipFill rotWithShape="1">
          <a:blip r:embed="rId4" cstate="print">
            <a:extLst>
              <a:ext uri="{28A0092B-C50C-407E-A947-70E740481C1C}">
                <a14:useLocalDpi xmlns:a14="http://schemas.microsoft.com/office/drawing/2010/main" val="0"/>
              </a:ext>
            </a:extLst>
          </a:blip>
          <a:srcRect l="11298" t="29184" r="7535" b="17892"/>
          <a:stretch/>
        </p:blipFill>
        <p:spPr bwMode="auto">
          <a:xfrm>
            <a:off x="1987556" y="2426362"/>
            <a:ext cx="1080120" cy="1002638"/>
          </a:xfrm>
          <a:prstGeom prst="rect">
            <a:avLst/>
          </a:prstGeom>
          <a:noFill/>
          <a:ln>
            <a:noFill/>
          </a:ln>
          <a:extLst>
            <a:ext uri="{53640926-AAD7-44D8-BBD7-CCE9431645EC}">
              <a14:shadowObscured xmlns:a14="http://schemas.microsoft.com/office/drawing/2010/main"/>
            </a:ext>
          </a:extLst>
        </p:spPr>
      </p:pic>
      <p:pic>
        <p:nvPicPr>
          <p:cNvPr id="23" name="Image 22">
            <a:extLst>
              <a:ext uri="{FF2B5EF4-FFF2-40B4-BE49-F238E27FC236}">
                <a16:creationId xmlns:a16="http://schemas.microsoft.com/office/drawing/2014/main" id="{6F851B7C-FA51-4F33-B2C4-C10CA411FD17}"/>
              </a:ext>
            </a:extLst>
          </p:cNvPr>
          <p:cNvPicPr/>
          <p:nvPr/>
        </p:nvPicPr>
        <p:blipFill rotWithShape="1">
          <a:blip r:embed="rId5" cstate="print">
            <a:extLst>
              <a:ext uri="{28A0092B-C50C-407E-A947-70E740481C1C}">
                <a14:useLocalDpi xmlns:a14="http://schemas.microsoft.com/office/drawing/2010/main" val="0"/>
              </a:ext>
            </a:extLst>
          </a:blip>
          <a:srcRect l="9582" t="22447" r="11976" b="15284"/>
          <a:stretch/>
        </p:blipFill>
        <p:spPr bwMode="auto">
          <a:xfrm>
            <a:off x="3392333" y="2380588"/>
            <a:ext cx="940712" cy="1036433"/>
          </a:xfrm>
          <a:prstGeom prst="rect">
            <a:avLst/>
          </a:prstGeom>
          <a:noFill/>
          <a:ln>
            <a:noFill/>
          </a:ln>
          <a:extLst>
            <a:ext uri="{53640926-AAD7-44D8-BBD7-CCE9431645EC}">
              <a14:shadowObscured xmlns:a14="http://schemas.microsoft.com/office/drawing/2010/main"/>
            </a:ext>
          </a:extLst>
        </p:spPr>
      </p:pic>
      <p:pic>
        <p:nvPicPr>
          <p:cNvPr id="24" name="Image 23">
            <a:extLst>
              <a:ext uri="{FF2B5EF4-FFF2-40B4-BE49-F238E27FC236}">
                <a16:creationId xmlns:a16="http://schemas.microsoft.com/office/drawing/2014/main" id="{20406933-7FA9-42C7-9D65-768F8C795B28}"/>
              </a:ext>
            </a:extLst>
          </p:cNvPr>
          <p:cNvPicPr/>
          <p:nvPr/>
        </p:nvPicPr>
        <p:blipFill rotWithShape="1">
          <a:blip r:embed="rId6" cstate="print">
            <a:extLst>
              <a:ext uri="{28A0092B-C50C-407E-A947-70E740481C1C}">
                <a14:useLocalDpi xmlns:a14="http://schemas.microsoft.com/office/drawing/2010/main" val="0"/>
              </a:ext>
            </a:extLst>
          </a:blip>
          <a:srcRect l="10770" t="22870" r="11465" b="14437"/>
          <a:stretch/>
        </p:blipFill>
        <p:spPr bwMode="auto">
          <a:xfrm>
            <a:off x="4732427" y="2354354"/>
            <a:ext cx="1003830" cy="1074646"/>
          </a:xfrm>
          <a:prstGeom prst="rect">
            <a:avLst/>
          </a:prstGeom>
          <a:noFill/>
          <a:ln>
            <a:noFill/>
          </a:ln>
          <a:extLst>
            <a:ext uri="{53640926-AAD7-44D8-BBD7-CCE9431645EC}">
              <a14:shadowObscured xmlns:a14="http://schemas.microsoft.com/office/drawing/2010/main"/>
            </a:ext>
          </a:extLst>
        </p:spPr>
      </p:pic>
      <p:pic>
        <p:nvPicPr>
          <p:cNvPr id="25" name="Image 24">
            <a:extLst>
              <a:ext uri="{FF2B5EF4-FFF2-40B4-BE49-F238E27FC236}">
                <a16:creationId xmlns:a16="http://schemas.microsoft.com/office/drawing/2014/main" id="{4BC5EA45-8EC7-47BD-B18A-BE39ABD37A82}"/>
              </a:ext>
            </a:extLst>
          </p:cNvPr>
          <p:cNvPicPr/>
          <p:nvPr/>
        </p:nvPicPr>
        <p:blipFill rotWithShape="1">
          <a:blip r:embed="rId7" cstate="print">
            <a:extLst>
              <a:ext uri="{28A0092B-C50C-407E-A947-70E740481C1C}">
                <a14:useLocalDpi xmlns:a14="http://schemas.microsoft.com/office/drawing/2010/main" val="0"/>
              </a:ext>
            </a:extLst>
          </a:blip>
          <a:srcRect l="9582" t="22022" r="8383" b="15285"/>
          <a:stretch/>
        </p:blipFill>
        <p:spPr bwMode="auto">
          <a:xfrm>
            <a:off x="6164951" y="2354354"/>
            <a:ext cx="931821" cy="1074646"/>
          </a:xfrm>
          <a:prstGeom prst="rect">
            <a:avLst/>
          </a:prstGeom>
          <a:noFill/>
          <a:ln>
            <a:noFill/>
          </a:ln>
          <a:extLst>
            <a:ext uri="{53640926-AAD7-44D8-BBD7-CCE9431645EC}">
              <a14:shadowObscured xmlns:a14="http://schemas.microsoft.com/office/drawing/2010/main"/>
            </a:ext>
          </a:extLst>
        </p:spPr>
      </p:pic>
      <p:pic>
        <p:nvPicPr>
          <p:cNvPr id="26" name="Image 25">
            <a:extLst>
              <a:ext uri="{FF2B5EF4-FFF2-40B4-BE49-F238E27FC236}">
                <a16:creationId xmlns:a16="http://schemas.microsoft.com/office/drawing/2014/main" id="{F5C16506-0A60-40CD-8FAA-803C5819763C}"/>
              </a:ext>
            </a:extLst>
          </p:cNvPr>
          <p:cNvPicPr/>
          <p:nvPr/>
        </p:nvPicPr>
        <p:blipFill rotWithShape="1">
          <a:blip r:embed="rId8" cstate="print">
            <a:extLst>
              <a:ext uri="{28A0092B-C50C-407E-A947-70E740481C1C}">
                <a14:useLocalDpi xmlns:a14="http://schemas.microsoft.com/office/drawing/2010/main" val="0"/>
              </a:ext>
            </a:extLst>
          </a:blip>
          <a:srcRect l="13176" t="28377" r="12575" b="16132"/>
          <a:stretch/>
        </p:blipFill>
        <p:spPr bwMode="auto">
          <a:xfrm>
            <a:off x="7525466" y="2418801"/>
            <a:ext cx="944245" cy="99822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9288379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11 : </a:t>
            </a:r>
            <a:r>
              <a:rPr kumimoji="0" lang="fr-FR" sz="3100" b="0" i="0" u="none" strike="noStrike" kern="1200" cap="none" spc="0" normalizeH="0" baseline="0" noProof="0" dirty="0">
                <a:ln>
                  <a:noFill/>
                </a:ln>
                <a:solidFill>
                  <a:srgbClr val="FF0000"/>
                </a:solidFill>
                <a:effectLst/>
                <a:uLnTx/>
                <a:uFillTx/>
                <a:latin typeface="Calibri"/>
                <a:ea typeface="+mj-ea"/>
                <a:cs typeface="+mj-cs"/>
              </a:rPr>
              <a:t>CORRECTION</a:t>
            </a:r>
            <a:br>
              <a:rPr lang="fr-FR" dirty="0"/>
            </a:br>
            <a:r>
              <a:rPr lang="fr-FR" sz="2700" b="1" dirty="0"/>
              <a:t>Remplis le tableau à l’aide des mots du texte</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graphicFrame>
        <p:nvGraphicFramePr>
          <p:cNvPr id="8" name="Tableau 7">
            <a:extLst>
              <a:ext uri="{FF2B5EF4-FFF2-40B4-BE49-F238E27FC236}">
                <a16:creationId xmlns:a16="http://schemas.microsoft.com/office/drawing/2014/main" id="{B9FBE120-FE7F-459D-8152-174C8F1F912F}"/>
              </a:ext>
            </a:extLst>
          </p:cNvPr>
          <p:cNvGraphicFramePr>
            <a:graphicFrameLocks noGrp="1"/>
          </p:cNvGraphicFramePr>
          <p:nvPr>
            <p:extLst>
              <p:ext uri="{D42A27DB-BD31-4B8C-83A1-F6EECF244321}">
                <p14:modId xmlns:p14="http://schemas.microsoft.com/office/powerpoint/2010/main" val="747396169"/>
              </p:ext>
            </p:extLst>
          </p:nvPr>
        </p:nvGraphicFramePr>
        <p:xfrm>
          <a:off x="323528" y="1826709"/>
          <a:ext cx="8496943" cy="4795792"/>
        </p:xfrm>
        <a:graphic>
          <a:graphicData uri="http://schemas.openxmlformats.org/drawingml/2006/table">
            <a:tbl>
              <a:tblPr firstRow="1" firstCol="1" bandRow="1"/>
              <a:tblGrid>
                <a:gridCol w="1413044">
                  <a:extLst>
                    <a:ext uri="{9D8B030D-6E8A-4147-A177-3AD203B41FA5}">
                      <a16:colId xmlns:a16="http://schemas.microsoft.com/office/drawing/2014/main" val="3437341624"/>
                    </a:ext>
                  </a:extLst>
                </a:gridCol>
                <a:gridCol w="1415481">
                  <a:extLst>
                    <a:ext uri="{9D8B030D-6E8A-4147-A177-3AD203B41FA5}">
                      <a16:colId xmlns:a16="http://schemas.microsoft.com/office/drawing/2014/main" val="771180942"/>
                    </a:ext>
                  </a:extLst>
                </a:gridCol>
                <a:gridCol w="1414666">
                  <a:extLst>
                    <a:ext uri="{9D8B030D-6E8A-4147-A177-3AD203B41FA5}">
                      <a16:colId xmlns:a16="http://schemas.microsoft.com/office/drawing/2014/main" val="2985121463"/>
                    </a:ext>
                  </a:extLst>
                </a:gridCol>
                <a:gridCol w="1424420">
                  <a:extLst>
                    <a:ext uri="{9D8B030D-6E8A-4147-A177-3AD203B41FA5}">
                      <a16:colId xmlns:a16="http://schemas.microsoft.com/office/drawing/2014/main" val="4121473390"/>
                    </a:ext>
                  </a:extLst>
                </a:gridCol>
                <a:gridCol w="1461181">
                  <a:extLst>
                    <a:ext uri="{9D8B030D-6E8A-4147-A177-3AD203B41FA5}">
                      <a16:colId xmlns:a16="http://schemas.microsoft.com/office/drawing/2014/main" val="3007676178"/>
                    </a:ext>
                  </a:extLst>
                </a:gridCol>
                <a:gridCol w="1368151">
                  <a:extLst>
                    <a:ext uri="{9D8B030D-6E8A-4147-A177-3AD203B41FA5}">
                      <a16:colId xmlns:a16="http://schemas.microsoft.com/office/drawing/2014/main" val="2833224403"/>
                    </a:ext>
                  </a:extLst>
                </a:gridCol>
              </a:tblGrid>
              <a:tr h="478909">
                <a:tc>
                  <a:txBody>
                    <a:bodyPr/>
                    <a:lstStyle/>
                    <a:p>
                      <a:pPr algn="ctr">
                        <a:lnSpc>
                          <a:spcPct val="107000"/>
                        </a:lnSpc>
                        <a:spcAft>
                          <a:spcPts val="800"/>
                        </a:spcAft>
                      </a:pPr>
                      <a:r>
                        <a:rPr lang="fr-FR" sz="1600" b="1" dirty="0">
                          <a:effectLst/>
                          <a:latin typeface="Calibri" panose="020F0502020204030204" pitchFamily="34" charset="0"/>
                          <a:ea typeface="Calibri" panose="020F0502020204030204" pitchFamily="34" charset="0"/>
                          <a:cs typeface="Times New Roman" panose="02020603050405020304" pitchFamily="18" charset="0"/>
                        </a:rPr>
                        <a:t>5 verbes</a:t>
                      </a:r>
                    </a:p>
                  </a:txBody>
                  <a:tcPr marL="67658" marR="67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 noms communs</a:t>
                      </a:r>
                      <a:endParaRPr lang="fr-FR"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 pronoms</a:t>
                      </a:r>
                      <a:endParaRPr lang="fr-FR"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7 déterminants</a:t>
                      </a:r>
                      <a:endParaRPr lang="fr-FR"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8 adjectifs</a:t>
                      </a:r>
                      <a:endParaRPr lang="fr-FR"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16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 noms propres</a:t>
                      </a:r>
                      <a:endParaRPr lang="fr-FR"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608848622"/>
                  </a:ext>
                </a:extLst>
              </a:tr>
              <a:tr h="1120814">
                <a:tc>
                  <a:txBody>
                    <a:bodyPr/>
                    <a:lstStyle/>
                    <a:p>
                      <a:pPr algn="ctr">
                        <a:lnSpc>
                          <a:spcPct val="107000"/>
                        </a:lnSpc>
                        <a:spcAft>
                          <a:spcPts val="800"/>
                        </a:spcAft>
                      </a:pPr>
                      <a:r>
                        <a:rPr lang="fr-FR" sz="1400" dirty="0">
                          <a:effectLst/>
                          <a:latin typeface="Calibri" panose="020F0502020204030204" pitchFamily="34" charset="0"/>
                          <a:ea typeface="Calibri" panose="020F0502020204030204" pitchFamily="34" charset="0"/>
                          <a:cs typeface="Times New Roman" panose="02020603050405020304" pitchFamily="18" charset="0"/>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dirty="0">
                          <a:effectLst/>
                          <a:latin typeface="Calibri" panose="020F0502020204030204" pitchFamily="34" charset="0"/>
                          <a:ea typeface="Calibri" panose="020F0502020204030204" pitchFamily="34" charset="0"/>
                          <a:cs typeface="Times New Roman" panose="02020603050405020304" pitchFamily="18" charset="0"/>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dirty="0">
                          <a:effectLst/>
                          <a:latin typeface="Calibri" panose="020F0502020204030204" pitchFamily="34" charset="0"/>
                          <a:ea typeface="Calibri" panose="020F0502020204030204" pitchFamily="34" charset="0"/>
                          <a:cs typeface="Times New Roman" panose="02020603050405020304" pitchFamily="18" charset="0"/>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dirty="0">
                          <a:effectLst/>
                          <a:latin typeface="Calibri" panose="020F0502020204030204" pitchFamily="34" charset="0"/>
                          <a:ea typeface="Calibri" panose="020F0502020204030204" pitchFamily="34" charset="0"/>
                          <a:cs typeface="Times New Roman" panose="02020603050405020304" pitchFamily="18" charset="0"/>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dirty="0">
                          <a:effectLst/>
                          <a:latin typeface="Calibri" panose="020F0502020204030204" pitchFamily="34" charset="0"/>
                          <a:ea typeface="Calibri" panose="020F0502020204030204" pitchFamily="34" charset="0"/>
                          <a:cs typeface="Times New Roman" panose="02020603050405020304" pitchFamily="18" charset="0"/>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1400" dirty="0">
                          <a:effectLst/>
                          <a:latin typeface="Calibri" panose="020F0502020204030204" pitchFamily="34" charset="0"/>
                          <a:ea typeface="Calibri" panose="020F0502020204030204" pitchFamily="34" charset="0"/>
                          <a:cs typeface="Times New Roman" panose="02020603050405020304" pitchFamily="18" charset="0"/>
                        </a:rPr>
                        <a:t>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7658" marR="676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6815046"/>
                  </a:ext>
                </a:extLst>
              </a:tr>
              <a:tr h="3164755">
                <a:tc>
                  <a:txBody>
                    <a:bodyPr/>
                    <a:lstStyle/>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est</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aimerais</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aime</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pouviez</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dirais</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soient</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seraient</a:t>
                      </a:r>
                    </a:p>
                  </a:txBody>
                  <a:tcPr marL="67658" marR="676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voisine</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figure</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yeux</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cheveux</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galipette</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champion </a:t>
                      </a:r>
                    </a:p>
                  </a:txBody>
                  <a:tcPr marL="67658" marR="676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elle</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vous </a:t>
                      </a:r>
                    </a:p>
                  </a:txBody>
                  <a:tcPr marL="67658" marR="676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une</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sa</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ses</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des</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mes </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les</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le</a:t>
                      </a:r>
                    </a:p>
                  </a:txBody>
                  <a:tcPr marL="67658" marR="676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petite</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chouette</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rose </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bleu</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jaune</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terribles</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meilleures</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contente</a:t>
                      </a:r>
                    </a:p>
                  </a:txBody>
                  <a:tcPr marL="67658" marR="676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Marie-Edwige</a:t>
                      </a:r>
                    </a:p>
                    <a:p>
                      <a:pPr algn="ctr">
                        <a:lnSpc>
                          <a:spcPct val="100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Nicolas</a:t>
                      </a:r>
                    </a:p>
                  </a:txBody>
                  <a:tcPr marL="67658" marR="6765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4147645"/>
                  </a:ext>
                </a:extLst>
              </a:tr>
            </a:tbl>
          </a:graphicData>
        </a:graphic>
      </p:graphicFrame>
      <p:pic>
        <p:nvPicPr>
          <p:cNvPr id="21" name="Image 20">
            <a:extLst>
              <a:ext uri="{FF2B5EF4-FFF2-40B4-BE49-F238E27FC236}">
                <a16:creationId xmlns:a16="http://schemas.microsoft.com/office/drawing/2014/main" id="{716133C0-63FB-4B86-ACC3-BA061D644DC3}"/>
              </a:ext>
            </a:extLst>
          </p:cNvPr>
          <p:cNvPicPr/>
          <p:nvPr/>
        </p:nvPicPr>
        <p:blipFill rotWithShape="1">
          <a:blip r:embed="rId3" cstate="print">
            <a:extLst>
              <a:ext uri="{28A0092B-C50C-407E-A947-70E740481C1C}">
                <a14:useLocalDpi xmlns:a14="http://schemas.microsoft.com/office/drawing/2010/main" val="0"/>
              </a:ext>
            </a:extLst>
          </a:blip>
          <a:srcRect l="11379" t="22023" r="10829" b="15709"/>
          <a:stretch/>
        </p:blipFill>
        <p:spPr bwMode="auto">
          <a:xfrm>
            <a:off x="698313" y="2426362"/>
            <a:ext cx="864096" cy="1002638"/>
          </a:xfrm>
          <a:prstGeom prst="rect">
            <a:avLst/>
          </a:prstGeom>
          <a:noFill/>
          <a:ln>
            <a:noFill/>
          </a:ln>
          <a:extLst>
            <a:ext uri="{53640926-AAD7-44D8-BBD7-CCE9431645EC}">
              <a14:shadowObscured xmlns:a14="http://schemas.microsoft.com/office/drawing/2010/main"/>
            </a:ext>
          </a:extLst>
        </p:spPr>
      </p:pic>
      <p:pic>
        <p:nvPicPr>
          <p:cNvPr id="22" name="Image 21">
            <a:extLst>
              <a:ext uri="{FF2B5EF4-FFF2-40B4-BE49-F238E27FC236}">
                <a16:creationId xmlns:a16="http://schemas.microsoft.com/office/drawing/2014/main" id="{F7E0A2B8-E654-49E0-A129-B0B56437D166}"/>
              </a:ext>
            </a:extLst>
          </p:cNvPr>
          <p:cNvPicPr/>
          <p:nvPr/>
        </p:nvPicPr>
        <p:blipFill rotWithShape="1">
          <a:blip r:embed="rId4" cstate="print">
            <a:extLst>
              <a:ext uri="{28A0092B-C50C-407E-A947-70E740481C1C}">
                <a14:useLocalDpi xmlns:a14="http://schemas.microsoft.com/office/drawing/2010/main" val="0"/>
              </a:ext>
            </a:extLst>
          </a:blip>
          <a:srcRect l="11298" t="29184" r="7535" b="17892"/>
          <a:stretch/>
        </p:blipFill>
        <p:spPr bwMode="auto">
          <a:xfrm>
            <a:off x="1987556" y="2426362"/>
            <a:ext cx="1080120" cy="1002638"/>
          </a:xfrm>
          <a:prstGeom prst="rect">
            <a:avLst/>
          </a:prstGeom>
          <a:noFill/>
          <a:ln>
            <a:noFill/>
          </a:ln>
          <a:extLst>
            <a:ext uri="{53640926-AAD7-44D8-BBD7-CCE9431645EC}">
              <a14:shadowObscured xmlns:a14="http://schemas.microsoft.com/office/drawing/2010/main"/>
            </a:ext>
          </a:extLst>
        </p:spPr>
      </p:pic>
      <p:pic>
        <p:nvPicPr>
          <p:cNvPr id="23" name="Image 22">
            <a:extLst>
              <a:ext uri="{FF2B5EF4-FFF2-40B4-BE49-F238E27FC236}">
                <a16:creationId xmlns:a16="http://schemas.microsoft.com/office/drawing/2014/main" id="{6F851B7C-FA51-4F33-B2C4-C10CA411FD17}"/>
              </a:ext>
            </a:extLst>
          </p:cNvPr>
          <p:cNvPicPr/>
          <p:nvPr/>
        </p:nvPicPr>
        <p:blipFill rotWithShape="1">
          <a:blip r:embed="rId5" cstate="print">
            <a:extLst>
              <a:ext uri="{28A0092B-C50C-407E-A947-70E740481C1C}">
                <a14:useLocalDpi xmlns:a14="http://schemas.microsoft.com/office/drawing/2010/main" val="0"/>
              </a:ext>
            </a:extLst>
          </a:blip>
          <a:srcRect l="9582" t="22447" r="11976" b="15284"/>
          <a:stretch/>
        </p:blipFill>
        <p:spPr bwMode="auto">
          <a:xfrm>
            <a:off x="3392333" y="2380588"/>
            <a:ext cx="940712" cy="1036433"/>
          </a:xfrm>
          <a:prstGeom prst="rect">
            <a:avLst/>
          </a:prstGeom>
          <a:noFill/>
          <a:ln>
            <a:noFill/>
          </a:ln>
          <a:extLst>
            <a:ext uri="{53640926-AAD7-44D8-BBD7-CCE9431645EC}">
              <a14:shadowObscured xmlns:a14="http://schemas.microsoft.com/office/drawing/2010/main"/>
            </a:ext>
          </a:extLst>
        </p:spPr>
      </p:pic>
      <p:pic>
        <p:nvPicPr>
          <p:cNvPr id="24" name="Image 23">
            <a:extLst>
              <a:ext uri="{FF2B5EF4-FFF2-40B4-BE49-F238E27FC236}">
                <a16:creationId xmlns:a16="http://schemas.microsoft.com/office/drawing/2014/main" id="{20406933-7FA9-42C7-9D65-768F8C795B28}"/>
              </a:ext>
            </a:extLst>
          </p:cNvPr>
          <p:cNvPicPr/>
          <p:nvPr/>
        </p:nvPicPr>
        <p:blipFill rotWithShape="1">
          <a:blip r:embed="rId6" cstate="print">
            <a:extLst>
              <a:ext uri="{28A0092B-C50C-407E-A947-70E740481C1C}">
                <a14:useLocalDpi xmlns:a14="http://schemas.microsoft.com/office/drawing/2010/main" val="0"/>
              </a:ext>
            </a:extLst>
          </a:blip>
          <a:srcRect l="10770" t="22870" r="11465" b="14437"/>
          <a:stretch/>
        </p:blipFill>
        <p:spPr bwMode="auto">
          <a:xfrm>
            <a:off x="4732427" y="2354354"/>
            <a:ext cx="1003830" cy="1074646"/>
          </a:xfrm>
          <a:prstGeom prst="rect">
            <a:avLst/>
          </a:prstGeom>
          <a:noFill/>
          <a:ln>
            <a:noFill/>
          </a:ln>
          <a:extLst>
            <a:ext uri="{53640926-AAD7-44D8-BBD7-CCE9431645EC}">
              <a14:shadowObscured xmlns:a14="http://schemas.microsoft.com/office/drawing/2010/main"/>
            </a:ext>
          </a:extLst>
        </p:spPr>
      </p:pic>
      <p:pic>
        <p:nvPicPr>
          <p:cNvPr id="25" name="Image 24">
            <a:extLst>
              <a:ext uri="{FF2B5EF4-FFF2-40B4-BE49-F238E27FC236}">
                <a16:creationId xmlns:a16="http://schemas.microsoft.com/office/drawing/2014/main" id="{4BC5EA45-8EC7-47BD-B18A-BE39ABD37A82}"/>
              </a:ext>
            </a:extLst>
          </p:cNvPr>
          <p:cNvPicPr/>
          <p:nvPr/>
        </p:nvPicPr>
        <p:blipFill rotWithShape="1">
          <a:blip r:embed="rId7" cstate="print">
            <a:extLst>
              <a:ext uri="{28A0092B-C50C-407E-A947-70E740481C1C}">
                <a14:useLocalDpi xmlns:a14="http://schemas.microsoft.com/office/drawing/2010/main" val="0"/>
              </a:ext>
            </a:extLst>
          </a:blip>
          <a:srcRect l="9582" t="22022" r="8383" b="15285"/>
          <a:stretch/>
        </p:blipFill>
        <p:spPr bwMode="auto">
          <a:xfrm>
            <a:off x="6164951" y="2354354"/>
            <a:ext cx="931821" cy="1074646"/>
          </a:xfrm>
          <a:prstGeom prst="rect">
            <a:avLst/>
          </a:prstGeom>
          <a:noFill/>
          <a:ln>
            <a:noFill/>
          </a:ln>
          <a:extLst>
            <a:ext uri="{53640926-AAD7-44D8-BBD7-CCE9431645EC}">
              <a14:shadowObscured xmlns:a14="http://schemas.microsoft.com/office/drawing/2010/main"/>
            </a:ext>
          </a:extLst>
        </p:spPr>
      </p:pic>
      <p:pic>
        <p:nvPicPr>
          <p:cNvPr id="26" name="Image 25">
            <a:extLst>
              <a:ext uri="{FF2B5EF4-FFF2-40B4-BE49-F238E27FC236}">
                <a16:creationId xmlns:a16="http://schemas.microsoft.com/office/drawing/2014/main" id="{F5C16506-0A60-40CD-8FAA-803C5819763C}"/>
              </a:ext>
            </a:extLst>
          </p:cNvPr>
          <p:cNvPicPr/>
          <p:nvPr/>
        </p:nvPicPr>
        <p:blipFill rotWithShape="1">
          <a:blip r:embed="rId8" cstate="print">
            <a:extLst>
              <a:ext uri="{28A0092B-C50C-407E-A947-70E740481C1C}">
                <a14:useLocalDpi xmlns:a14="http://schemas.microsoft.com/office/drawing/2010/main" val="0"/>
              </a:ext>
            </a:extLst>
          </a:blip>
          <a:srcRect l="13176" t="28377" r="12575" b="16132"/>
          <a:stretch/>
        </p:blipFill>
        <p:spPr bwMode="auto">
          <a:xfrm>
            <a:off x="7525466" y="2418801"/>
            <a:ext cx="944245" cy="99822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8740040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5842992" cy="1138138"/>
          </a:xfrm>
        </p:spPr>
        <p:txBody>
          <a:bodyPr>
            <a:normAutofit/>
          </a:bodyPr>
          <a:lstStyle/>
          <a:p>
            <a:pPr algn="l"/>
            <a:r>
              <a:rPr lang="fr-FR" dirty="0"/>
              <a:t>Chapitre 12</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3D8146D1-E9F6-4F77-A551-0036AE96D408}"/>
              </a:ext>
            </a:extLst>
          </p:cNvPr>
          <p:cNvSpPr txBox="1"/>
          <p:nvPr/>
        </p:nvSpPr>
        <p:spPr>
          <a:xfrm>
            <a:off x="323528" y="1556792"/>
            <a:ext cx="8363272" cy="5164171"/>
          </a:xfrm>
          <a:prstGeom prst="rect">
            <a:avLst/>
          </a:prstGeom>
          <a:noFill/>
        </p:spPr>
        <p:txBody>
          <a:bodyPr wrap="square">
            <a:spAutoFit/>
          </a:bodyPr>
          <a:lstStyle/>
          <a:p>
            <a:pPr indent="449580">
              <a:lnSpc>
                <a:spcPct val="115000"/>
              </a:lnSpc>
            </a:pPr>
            <a:r>
              <a:rPr lang="fr-FR" sz="2400" dirty="0">
                <a:solidFill>
                  <a:srgbClr val="000000"/>
                </a:solidFill>
                <a:effectLst/>
                <a:latin typeface="Calibri" panose="020F0502020204030204" pitchFamily="34" charset="0"/>
                <a:ea typeface="Calibri" panose="020F0502020204030204" pitchFamily="34" charset="0"/>
                <a:cs typeface="Dekko"/>
              </a:rPr>
              <a:t>Voilà, je vous ai demandé des choses pour tous ceux que j’aime bien. Il y en a peut-être que j’oublie, parce qu’il y a des tas de gens que j’aime bien, alors, donnez-leur à eux aussi des tas et des tas et des tas de cadeaux. Pour moi, comme je vous l’ai dit, je ne veux rien. Même s’il vous reste encore des sous, et que, je ne sais pas, vous auriez tout de même envie de me faire une surprise, comme de m’apporter l’avion qui est dans la vitrine du même magasin que celui où vous trouverez l’auto de papa et maman. Mais attention en passant dans la cheminée, parce que l’avion est rouge, comme l’auto, et c’est très salissant. En tout cas, je vous promets d’être le plus sage que je pourrai, et je vous dis : « Joyeux Noël ! »</a:t>
            </a:r>
            <a:endParaRPr lang="fr-FR" sz="1800" dirty="0">
              <a:solidFill>
                <a:srgbClr val="000000"/>
              </a:solidFill>
              <a:effectLst/>
              <a:latin typeface="Dekko"/>
              <a:ea typeface="Calibri" panose="020F0502020204030204" pitchFamily="34" charset="0"/>
              <a:cs typeface="Dekko"/>
            </a:endParaRPr>
          </a:p>
        </p:txBody>
      </p:sp>
    </p:spTree>
    <p:extLst>
      <p:ext uri="{BB962C8B-B14F-4D97-AF65-F5344CB8AC3E}">
        <p14:creationId xmlns:p14="http://schemas.microsoft.com/office/powerpoint/2010/main" val="33962064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1 : </a:t>
            </a:r>
            <a:br>
              <a:rPr lang="fr-FR" dirty="0"/>
            </a:br>
            <a:r>
              <a:rPr lang="fr-FR" sz="2700" b="1" dirty="0"/>
              <a:t>Trie les verbes soulignés dans le tableau suivant</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3D8146D1-E9F6-4F77-A551-0036AE96D408}"/>
              </a:ext>
            </a:extLst>
          </p:cNvPr>
          <p:cNvSpPr txBox="1"/>
          <p:nvPr/>
        </p:nvSpPr>
        <p:spPr>
          <a:xfrm>
            <a:off x="570384" y="1823260"/>
            <a:ext cx="8003232" cy="4741554"/>
          </a:xfrm>
          <a:prstGeom prst="rect">
            <a:avLst/>
          </a:prstGeom>
          <a:noFill/>
        </p:spPr>
        <p:txBody>
          <a:bodyPr wrap="square">
            <a:spAutoFit/>
          </a:bodyPr>
          <a:lstStyle/>
          <a:p>
            <a:pPr indent="449580">
              <a:lnSpc>
                <a:spcPct val="115000"/>
              </a:lnSpc>
            </a:pPr>
            <a:r>
              <a:rPr lang="fr-FR" sz="2200" dirty="0">
                <a:solidFill>
                  <a:srgbClr val="000000"/>
                </a:solidFill>
                <a:effectLst/>
                <a:latin typeface="Calibri" panose="020F0502020204030204" pitchFamily="34" charset="0"/>
                <a:ea typeface="Calibri" panose="020F0502020204030204" pitchFamily="34" charset="0"/>
                <a:cs typeface="Dekko"/>
              </a:rPr>
              <a:t>Comme chaque année depuis que je </a:t>
            </a:r>
            <a:r>
              <a:rPr lang="fr-FR" sz="2200" u="sng" dirty="0">
                <a:solidFill>
                  <a:srgbClr val="000000"/>
                </a:solidFill>
                <a:effectLst/>
                <a:latin typeface="Calibri" panose="020F0502020204030204" pitchFamily="34" charset="0"/>
                <a:ea typeface="Calibri" panose="020F0502020204030204" pitchFamily="34" charset="0"/>
                <a:cs typeface="Dekko"/>
              </a:rPr>
              <a:t>sais</a:t>
            </a:r>
            <a:r>
              <a:rPr lang="fr-FR" sz="2200" dirty="0">
                <a:solidFill>
                  <a:srgbClr val="000000"/>
                </a:solidFill>
                <a:effectLst/>
                <a:latin typeface="Calibri" panose="020F0502020204030204" pitchFamily="34" charset="0"/>
                <a:ea typeface="Calibri" panose="020F0502020204030204" pitchFamily="34" charset="0"/>
                <a:cs typeface="Dekko"/>
              </a:rPr>
              <a:t> </a:t>
            </a:r>
            <a:r>
              <a:rPr lang="fr-FR" sz="2200" u="sng" dirty="0">
                <a:solidFill>
                  <a:srgbClr val="000000"/>
                </a:solidFill>
                <a:effectLst/>
                <a:latin typeface="Calibri" panose="020F0502020204030204" pitchFamily="34" charset="0"/>
                <a:ea typeface="Calibri" panose="020F0502020204030204" pitchFamily="34" charset="0"/>
                <a:cs typeface="Dekko"/>
              </a:rPr>
              <a:t>écrire</a:t>
            </a:r>
            <a:r>
              <a:rPr lang="fr-FR" sz="2200" dirty="0">
                <a:solidFill>
                  <a:srgbClr val="000000"/>
                </a:solidFill>
                <a:effectLst/>
                <a:latin typeface="Calibri" panose="020F0502020204030204" pitchFamily="34" charset="0"/>
                <a:ea typeface="Calibri" panose="020F0502020204030204" pitchFamily="34" charset="0"/>
                <a:cs typeface="Dekko"/>
              </a:rPr>
              <a:t>, et ça fait un drôle de tas d’années, j’</a:t>
            </a:r>
            <a:r>
              <a:rPr lang="fr-FR" sz="2200" u="sng" dirty="0">
                <a:solidFill>
                  <a:srgbClr val="000000"/>
                </a:solidFill>
                <a:effectLst/>
                <a:latin typeface="Calibri" panose="020F0502020204030204" pitchFamily="34" charset="0"/>
                <a:ea typeface="Calibri" panose="020F0502020204030204" pitchFamily="34" charset="0"/>
                <a:cs typeface="Dekko"/>
              </a:rPr>
              <a:t>ai dit </a:t>
            </a:r>
            <a:r>
              <a:rPr lang="fr-FR" sz="2200" dirty="0">
                <a:solidFill>
                  <a:srgbClr val="000000"/>
                </a:solidFill>
                <a:effectLst/>
                <a:latin typeface="Calibri" panose="020F0502020204030204" pitchFamily="34" charset="0"/>
                <a:ea typeface="Calibri" panose="020F0502020204030204" pitchFamily="34" charset="0"/>
                <a:cs typeface="Dekko"/>
              </a:rPr>
              <a:t>à papa et à maman que j’</a:t>
            </a:r>
            <a:r>
              <a:rPr lang="fr-FR" sz="2200" u="sng" dirty="0">
                <a:solidFill>
                  <a:srgbClr val="000000"/>
                </a:solidFill>
                <a:effectLst/>
                <a:latin typeface="Calibri" panose="020F0502020204030204" pitchFamily="34" charset="0"/>
                <a:ea typeface="Calibri" panose="020F0502020204030204" pitchFamily="34" charset="0"/>
                <a:cs typeface="Dekko"/>
              </a:rPr>
              <a:t>allais</a:t>
            </a:r>
            <a:r>
              <a:rPr lang="fr-FR" sz="2200" dirty="0">
                <a:solidFill>
                  <a:srgbClr val="000000"/>
                </a:solidFill>
                <a:effectLst/>
                <a:latin typeface="Calibri" panose="020F0502020204030204" pitchFamily="34" charset="0"/>
                <a:ea typeface="Calibri" panose="020F0502020204030204" pitchFamily="34" charset="0"/>
                <a:cs typeface="Dekko"/>
              </a:rPr>
              <a:t> vous </a:t>
            </a:r>
            <a:r>
              <a:rPr lang="fr-FR" sz="2200" u="sng" dirty="0">
                <a:solidFill>
                  <a:srgbClr val="000000"/>
                </a:solidFill>
                <a:effectLst/>
                <a:latin typeface="Calibri" panose="020F0502020204030204" pitchFamily="34" charset="0"/>
                <a:ea typeface="Calibri" panose="020F0502020204030204" pitchFamily="34" charset="0"/>
                <a:cs typeface="Dekko"/>
              </a:rPr>
              <a:t>envoyer</a:t>
            </a:r>
            <a:r>
              <a:rPr lang="fr-FR" sz="2200" dirty="0">
                <a:solidFill>
                  <a:srgbClr val="000000"/>
                </a:solidFill>
                <a:effectLst/>
                <a:latin typeface="Calibri" panose="020F0502020204030204" pitchFamily="34" charset="0"/>
                <a:ea typeface="Calibri" panose="020F0502020204030204" pitchFamily="34" charset="0"/>
                <a:cs typeface="Dekko"/>
              </a:rPr>
              <a:t> une lettre pour vous </a:t>
            </a:r>
            <a:r>
              <a:rPr lang="fr-FR" sz="2200" u="sng" dirty="0">
                <a:solidFill>
                  <a:srgbClr val="000000"/>
                </a:solidFill>
                <a:effectLst/>
                <a:latin typeface="Calibri" panose="020F0502020204030204" pitchFamily="34" charset="0"/>
                <a:ea typeface="Calibri" panose="020F0502020204030204" pitchFamily="34" charset="0"/>
                <a:cs typeface="Dekko"/>
              </a:rPr>
              <a:t>demander</a:t>
            </a:r>
            <a:r>
              <a:rPr lang="fr-FR" sz="2200" dirty="0">
                <a:solidFill>
                  <a:srgbClr val="000000"/>
                </a:solidFill>
                <a:effectLst/>
                <a:latin typeface="Calibri" panose="020F0502020204030204" pitchFamily="34" charset="0"/>
                <a:ea typeface="Calibri" panose="020F0502020204030204" pitchFamily="34" charset="0"/>
                <a:cs typeface="Dekko"/>
              </a:rPr>
              <a:t> des cadeaux pour Noël. Là où j’</a:t>
            </a:r>
            <a:r>
              <a:rPr lang="fr-FR" sz="2200" u="sng" dirty="0">
                <a:solidFill>
                  <a:srgbClr val="000000"/>
                </a:solidFill>
                <a:effectLst/>
                <a:latin typeface="Calibri" panose="020F0502020204030204" pitchFamily="34" charset="0"/>
                <a:ea typeface="Calibri" panose="020F0502020204030204" pitchFamily="34" charset="0"/>
                <a:cs typeface="Dekko"/>
              </a:rPr>
              <a:t>ai été </a:t>
            </a:r>
            <a:r>
              <a:rPr lang="fr-FR" sz="2200" dirty="0">
                <a:solidFill>
                  <a:srgbClr val="000000"/>
                </a:solidFill>
                <a:effectLst/>
                <a:latin typeface="Calibri" panose="020F0502020204030204" pitchFamily="34" charset="0"/>
                <a:ea typeface="Calibri" panose="020F0502020204030204" pitchFamily="34" charset="0"/>
                <a:cs typeface="Dekko"/>
              </a:rPr>
              <a:t>embêté, c’</a:t>
            </a:r>
            <a:r>
              <a:rPr lang="fr-FR" sz="2200" u="sng" dirty="0">
                <a:solidFill>
                  <a:srgbClr val="000000"/>
                </a:solidFill>
                <a:effectLst/>
                <a:latin typeface="Calibri" panose="020F0502020204030204" pitchFamily="34" charset="0"/>
                <a:ea typeface="Calibri" panose="020F0502020204030204" pitchFamily="34" charset="0"/>
                <a:cs typeface="Dekko"/>
              </a:rPr>
              <a:t>est</a:t>
            </a:r>
            <a:r>
              <a:rPr lang="fr-FR" sz="2200" dirty="0">
                <a:solidFill>
                  <a:srgbClr val="000000"/>
                </a:solidFill>
                <a:effectLst/>
                <a:latin typeface="Calibri" panose="020F0502020204030204" pitchFamily="34" charset="0"/>
                <a:ea typeface="Calibri" panose="020F0502020204030204" pitchFamily="34" charset="0"/>
                <a:cs typeface="Dekko"/>
              </a:rPr>
              <a:t> quand papa m’</a:t>
            </a:r>
            <a:r>
              <a:rPr lang="fr-FR" sz="2200" u="sng" dirty="0">
                <a:solidFill>
                  <a:srgbClr val="000000"/>
                </a:solidFill>
                <a:effectLst/>
                <a:latin typeface="Calibri" panose="020F0502020204030204" pitchFamily="34" charset="0"/>
                <a:ea typeface="Calibri" panose="020F0502020204030204" pitchFamily="34" charset="0"/>
                <a:cs typeface="Dekko"/>
              </a:rPr>
              <a:t>a pris</a:t>
            </a:r>
            <a:r>
              <a:rPr lang="fr-FR" sz="2200" dirty="0">
                <a:solidFill>
                  <a:srgbClr val="000000"/>
                </a:solidFill>
                <a:effectLst/>
                <a:latin typeface="Calibri" panose="020F0502020204030204" pitchFamily="34" charset="0"/>
                <a:ea typeface="Calibri" panose="020F0502020204030204" pitchFamily="34" charset="0"/>
                <a:cs typeface="Dekko"/>
              </a:rPr>
              <a:t> contre ses genoux et qu’il m’</a:t>
            </a:r>
            <a:r>
              <a:rPr lang="fr-FR" sz="2200" u="sng" dirty="0">
                <a:solidFill>
                  <a:srgbClr val="000000"/>
                </a:solidFill>
                <a:effectLst/>
                <a:latin typeface="Calibri" panose="020F0502020204030204" pitchFamily="34" charset="0"/>
                <a:ea typeface="Calibri" panose="020F0502020204030204" pitchFamily="34" charset="0"/>
                <a:cs typeface="Dekko"/>
              </a:rPr>
              <a:t>a expliqué </a:t>
            </a:r>
            <a:r>
              <a:rPr lang="fr-FR" sz="2200" dirty="0">
                <a:solidFill>
                  <a:srgbClr val="000000"/>
                </a:solidFill>
                <a:effectLst/>
                <a:latin typeface="Calibri" panose="020F0502020204030204" pitchFamily="34" charset="0"/>
                <a:ea typeface="Calibri" panose="020F0502020204030204" pitchFamily="34" charset="0"/>
                <a:cs typeface="Dekko"/>
              </a:rPr>
              <a:t>que vous n’</a:t>
            </a:r>
            <a:r>
              <a:rPr lang="fr-FR" sz="2200" u="sng" dirty="0">
                <a:solidFill>
                  <a:srgbClr val="000000"/>
                </a:solidFill>
                <a:effectLst/>
                <a:latin typeface="Calibri" panose="020F0502020204030204" pitchFamily="34" charset="0"/>
                <a:ea typeface="Calibri" panose="020F0502020204030204" pitchFamily="34" charset="0"/>
                <a:cs typeface="Dekko"/>
              </a:rPr>
              <a:t>étiez</a:t>
            </a:r>
            <a:r>
              <a:rPr lang="fr-FR" sz="2200" dirty="0">
                <a:solidFill>
                  <a:srgbClr val="000000"/>
                </a:solidFill>
                <a:effectLst/>
                <a:latin typeface="Calibri" panose="020F0502020204030204" pitchFamily="34" charset="0"/>
                <a:ea typeface="Calibri" panose="020F0502020204030204" pitchFamily="34" charset="0"/>
                <a:cs typeface="Dekko"/>
              </a:rPr>
              <a:t> pas très riche cette année, surtout après le coup auquel vous ne vous </a:t>
            </a:r>
            <a:r>
              <a:rPr lang="fr-FR" sz="2200" u="sng" dirty="0">
                <a:solidFill>
                  <a:srgbClr val="000000"/>
                </a:solidFill>
                <a:effectLst/>
                <a:latin typeface="Calibri" panose="020F0502020204030204" pitchFamily="34" charset="0"/>
                <a:ea typeface="Calibri" panose="020F0502020204030204" pitchFamily="34" charset="0"/>
                <a:cs typeface="Dekko"/>
              </a:rPr>
              <a:t>attendiez</a:t>
            </a:r>
            <a:r>
              <a:rPr lang="fr-FR" sz="2200" dirty="0">
                <a:solidFill>
                  <a:srgbClr val="000000"/>
                </a:solidFill>
                <a:effectLst/>
                <a:latin typeface="Calibri" panose="020F0502020204030204" pitchFamily="34" charset="0"/>
                <a:ea typeface="Calibri" panose="020F0502020204030204" pitchFamily="34" charset="0"/>
                <a:cs typeface="Dekko"/>
              </a:rPr>
              <a:t> pas : l’argent que vous </a:t>
            </a:r>
            <a:r>
              <a:rPr lang="fr-FR" sz="2200" u="sng" dirty="0">
                <a:solidFill>
                  <a:srgbClr val="000000"/>
                </a:solidFill>
                <a:effectLst/>
                <a:latin typeface="Calibri" panose="020F0502020204030204" pitchFamily="34" charset="0"/>
                <a:ea typeface="Calibri" panose="020F0502020204030204" pitchFamily="34" charset="0"/>
                <a:cs typeface="Dekko"/>
              </a:rPr>
              <a:t>avez dû</a:t>
            </a:r>
            <a:r>
              <a:rPr lang="fr-FR" sz="2200" dirty="0">
                <a:solidFill>
                  <a:srgbClr val="000000"/>
                </a:solidFill>
                <a:effectLst/>
                <a:latin typeface="Calibri" panose="020F0502020204030204" pitchFamily="34" charset="0"/>
                <a:ea typeface="Calibri" panose="020F0502020204030204" pitchFamily="34" charset="0"/>
                <a:cs typeface="Dekko"/>
              </a:rPr>
              <a:t> </a:t>
            </a:r>
            <a:r>
              <a:rPr lang="fr-FR" sz="2200" u="sng" dirty="0">
                <a:solidFill>
                  <a:srgbClr val="000000"/>
                </a:solidFill>
                <a:effectLst/>
                <a:latin typeface="Calibri" panose="020F0502020204030204" pitchFamily="34" charset="0"/>
                <a:ea typeface="Calibri" panose="020F0502020204030204" pitchFamily="34" charset="0"/>
                <a:cs typeface="Dekko"/>
              </a:rPr>
              <a:t>payer</a:t>
            </a:r>
            <a:r>
              <a:rPr lang="fr-FR" sz="2200" dirty="0">
                <a:solidFill>
                  <a:srgbClr val="000000"/>
                </a:solidFill>
                <a:effectLst/>
                <a:latin typeface="Calibri" panose="020F0502020204030204" pitchFamily="34" charset="0"/>
                <a:ea typeface="Calibri" panose="020F0502020204030204" pitchFamily="34" charset="0"/>
                <a:cs typeface="Dekko"/>
              </a:rPr>
              <a:t> pour </a:t>
            </a:r>
            <a:r>
              <a:rPr lang="fr-FR" sz="2200" u="sng" dirty="0">
                <a:solidFill>
                  <a:srgbClr val="000000"/>
                </a:solidFill>
                <a:effectLst/>
                <a:latin typeface="Calibri" panose="020F0502020204030204" pitchFamily="34" charset="0"/>
                <a:ea typeface="Calibri" panose="020F0502020204030204" pitchFamily="34" charset="0"/>
                <a:cs typeface="Dekko"/>
              </a:rPr>
              <a:t>arranger</a:t>
            </a:r>
            <a:r>
              <a:rPr lang="fr-FR" sz="2200" dirty="0">
                <a:solidFill>
                  <a:srgbClr val="000000"/>
                </a:solidFill>
                <a:effectLst/>
                <a:latin typeface="Calibri" panose="020F0502020204030204" pitchFamily="34" charset="0"/>
                <a:ea typeface="Calibri" panose="020F0502020204030204" pitchFamily="34" charset="0"/>
                <a:cs typeface="Dekko"/>
              </a:rPr>
              <a:t> votre traîneau, quand l’autre imbécile </a:t>
            </a:r>
            <a:r>
              <a:rPr lang="fr-FR" sz="2200" u="sng" dirty="0">
                <a:solidFill>
                  <a:srgbClr val="000000"/>
                </a:solidFill>
                <a:effectLst/>
                <a:latin typeface="Calibri" panose="020F0502020204030204" pitchFamily="34" charset="0"/>
                <a:ea typeface="Calibri" panose="020F0502020204030204" pitchFamily="34" charset="0"/>
                <a:cs typeface="Dekko"/>
              </a:rPr>
              <a:t>est venu</a:t>
            </a:r>
            <a:r>
              <a:rPr lang="fr-FR" sz="2200" dirty="0">
                <a:solidFill>
                  <a:srgbClr val="000000"/>
                </a:solidFill>
                <a:effectLst/>
                <a:latin typeface="Calibri" panose="020F0502020204030204" pitchFamily="34" charset="0"/>
                <a:ea typeface="Calibri" panose="020F0502020204030204" pitchFamily="34" charset="0"/>
                <a:cs typeface="Dekko"/>
              </a:rPr>
              <a:t> de droite avec son traîneau à lui, mais même s’il y </a:t>
            </a:r>
            <a:r>
              <a:rPr lang="fr-FR" sz="2200" u="sng" dirty="0">
                <a:solidFill>
                  <a:srgbClr val="000000"/>
                </a:solidFill>
                <a:effectLst/>
                <a:latin typeface="Calibri" panose="020F0502020204030204" pitchFamily="34" charset="0"/>
                <a:ea typeface="Calibri" panose="020F0502020204030204" pitchFamily="34" charset="0"/>
                <a:cs typeface="Dekko"/>
              </a:rPr>
              <a:t>avait</a:t>
            </a:r>
            <a:r>
              <a:rPr lang="fr-FR" sz="2200" dirty="0">
                <a:solidFill>
                  <a:srgbClr val="000000"/>
                </a:solidFill>
                <a:effectLst/>
                <a:latin typeface="Calibri" panose="020F0502020204030204" pitchFamily="34" charset="0"/>
                <a:ea typeface="Calibri" panose="020F0502020204030204" pitchFamily="34" charset="0"/>
                <a:cs typeface="Dekko"/>
              </a:rPr>
              <a:t> des témoins, ce n’</a:t>
            </a:r>
            <a:r>
              <a:rPr lang="fr-FR" sz="2200" u="sng" dirty="0">
                <a:solidFill>
                  <a:srgbClr val="000000"/>
                </a:solidFill>
                <a:effectLst/>
                <a:latin typeface="Calibri" panose="020F0502020204030204" pitchFamily="34" charset="0"/>
                <a:ea typeface="Calibri" panose="020F0502020204030204" pitchFamily="34" charset="0"/>
                <a:cs typeface="Dekko"/>
              </a:rPr>
              <a:t>est</a:t>
            </a:r>
            <a:r>
              <a:rPr lang="fr-FR" sz="2200" dirty="0">
                <a:solidFill>
                  <a:srgbClr val="000000"/>
                </a:solidFill>
                <a:effectLst/>
                <a:latin typeface="Calibri" panose="020F0502020204030204" pitchFamily="34" charset="0"/>
                <a:ea typeface="Calibri" panose="020F0502020204030204" pitchFamily="34" charset="0"/>
                <a:cs typeface="Dekko"/>
              </a:rPr>
              <a:t> pas vrai ce qu’</a:t>
            </a:r>
            <a:r>
              <a:rPr lang="fr-FR" sz="2200" u="sng" dirty="0">
                <a:solidFill>
                  <a:srgbClr val="000000"/>
                </a:solidFill>
                <a:effectLst/>
                <a:latin typeface="Calibri" panose="020F0502020204030204" pitchFamily="34" charset="0"/>
                <a:ea typeface="Calibri" panose="020F0502020204030204" pitchFamily="34" charset="0"/>
                <a:cs typeface="Dekko"/>
              </a:rPr>
              <a:t>a dit</a:t>
            </a:r>
            <a:r>
              <a:rPr lang="fr-FR" sz="2200" dirty="0">
                <a:solidFill>
                  <a:srgbClr val="000000"/>
                </a:solidFill>
                <a:effectLst/>
                <a:latin typeface="Calibri" panose="020F0502020204030204" pitchFamily="34" charset="0"/>
                <a:ea typeface="Calibri" panose="020F0502020204030204" pitchFamily="34" charset="0"/>
                <a:cs typeface="Dekko"/>
              </a:rPr>
              <a:t> la compagnie d’assurances, et vous </a:t>
            </a:r>
            <a:r>
              <a:rPr lang="fr-FR" sz="2200" u="sng" dirty="0">
                <a:solidFill>
                  <a:srgbClr val="000000"/>
                </a:solidFill>
                <a:effectLst/>
                <a:latin typeface="Calibri" panose="020F0502020204030204" pitchFamily="34" charset="0"/>
                <a:ea typeface="Calibri" panose="020F0502020204030204" pitchFamily="34" charset="0"/>
                <a:cs typeface="Dekko"/>
              </a:rPr>
              <a:t>étiez</a:t>
            </a:r>
            <a:r>
              <a:rPr lang="fr-FR" sz="2200" dirty="0">
                <a:solidFill>
                  <a:srgbClr val="000000"/>
                </a:solidFill>
                <a:effectLst/>
                <a:latin typeface="Calibri" panose="020F0502020204030204" pitchFamily="34" charset="0"/>
                <a:ea typeface="Calibri" panose="020F0502020204030204" pitchFamily="34" charset="0"/>
                <a:cs typeface="Dekko"/>
              </a:rPr>
              <a:t> déjà engagé. La même chose </a:t>
            </a:r>
            <a:r>
              <a:rPr lang="fr-FR" sz="2200" u="sng" dirty="0">
                <a:solidFill>
                  <a:srgbClr val="000000"/>
                </a:solidFill>
                <a:effectLst/>
                <a:latin typeface="Calibri" panose="020F0502020204030204" pitchFamily="34" charset="0"/>
                <a:ea typeface="Calibri" panose="020F0502020204030204" pitchFamily="34" charset="0"/>
                <a:cs typeface="Dekko"/>
              </a:rPr>
              <a:t>est arrivée</a:t>
            </a:r>
            <a:r>
              <a:rPr lang="fr-FR" sz="2200" dirty="0">
                <a:solidFill>
                  <a:srgbClr val="000000"/>
                </a:solidFill>
                <a:effectLst/>
                <a:latin typeface="Calibri" panose="020F0502020204030204" pitchFamily="34" charset="0"/>
                <a:ea typeface="Calibri" panose="020F0502020204030204" pitchFamily="34" charset="0"/>
                <a:cs typeface="Dekko"/>
              </a:rPr>
              <a:t> à mon papa avec son auto la semaine dernière, et papa </a:t>
            </a:r>
            <a:r>
              <a:rPr lang="fr-FR" sz="2200" u="sng" dirty="0">
                <a:solidFill>
                  <a:srgbClr val="000000"/>
                </a:solidFill>
                <a:effectLst/>
                <a:latin typeface="Calibri" panose="020F0502020204030204" pitchFamily="34" charset="0"/>
                <a:ea typeface="Calibri" panose="020F0502020204030204" pitchFamily="34" charset="0"/>
                <a:cs typeface="Dekko"/>
              </a:rPr>
              <a:t>n’a pas été</a:t>
            </a:r>
            <a:r>
              <a:rPr lang="fr-FR" sz="2200" dirty="0">
                <a:solidFill>
                  <a:srgbClr val="000000"/>
                </a:solidFill>
                <a:effectLst/>
                <a:latin typeface="Calibri" panose="020F0502020204030204" pitchFamily="34" charset="0"/>
                <a:ea typeface="Calibri" panose="020F0502020204030204" pitchFamily="34" charset="0"/>
                <a:cs typeface="Dekko"/>
              </a:rPr>
              <a:t> content du tout. </a:t>
            </a:r>
            <a:endParaRPr lang="fr-FR" sz="2200" dirty="0">
              <a:solidFill>
                <a:srgbClr val="000000"/>
              </a:solidFill>
              <a:effectLst/>
              <a:latin typeface="Dekko"/>
              <a:ea typeface="Calibri" panose="020F0502020204030204" pitchFamily="34" charset="0"/>
              <a:cs typeface="Dekko"/>
            </a:endParaRPr>
          </a:p>
        </p:txBody>
      </p:sp>
    </p:spTree>
    <p:extLst>
      <p:ext uri="{BB962C8B-B14F-4D97-AF65-F5344CB8AC3E}">
        <p14:creationId xmlns:p14="http://schemas.microsoft.com/office/powerpoint/2010/main" val="9013661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12 :</a:t>
            </a:r>
            <a:br>
              <a:rPr lang="fr-FR" dirty="0"/>
            </a:br>
            <a:r>
              <a:rPr lang="fr-FR" sz="2700" b="1" dirty="0"/>
              <a:t>Sépare les mots pour retrouver la phrase exacte</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3" name="ZoneTexte 2">
            <a:extLst>
              <a:ext uri="{FF2B5EF4-FFF2-40B4-BE49-F238E27FC236}">
                <a16:creationId xmlns:a16="http://schemas.microsoft.com/office/drawing/2014/main" id="{56257765-1C2E-4E51-BB78-D96CA6E8EACE}"/>
              </a:ext>
            </a:extLst>
          </p:cNvPr>
          <p:cNvSpPr txBox="1"/>
          <p:nvPr/>
        </p:nvSpPr>
        <p:spPr>
          <a:xfrm>
            <a:off x="323528" y="2132856"/>
            <a:ext cx="8363272" cy="3877536"/>
          </a:xfrm>
          <a:prstGeom prst="rect">
            <a:avLst/>
          </a:prstGeom>
          <a:noFill/>
        </p:spPr>
        <p:txBody>
          <a:bodyPr wrap="square">
            <a:spAutoFit/>
          </a:bodyPr>
          <a:lstStyle/>
          <a:p>
            <a:pPr indent="449580">
              <a:lnSpc>
                <a:spcPct val="115000"/>
              </a:lnSpc>
            </a:pPr>
            <a:r>
              <a:rPr lang="fr-FR" sz="3600" dirty="0">
                <a:solidFill>
                  <a:srgbClr val="000000"/>
                </a:solidFill>
                <a:effectLst/>
                <a:latin typeface="Calibri" panose="020F0502020204030204" pitchFamily="34" charset="0"/>
                <a:ea typeface="Calibri" panose="020F0502020204030204" pitchFamily="34" charset="0"/>
                <a:cs typeface="Dekko"/>
              </a:rPr>
              <a:t>Maisattentionenpassantparlacheminéeparcequelavionestrougecommelautoetcesttrèssalissant. </a:t>
            </a:r>
          </a:p>
          <a:p>
            <a:pPr indent="449580">
              <a:lnSpc>
                <a:spcPct val="115000"/>
              </a:lnSpc>
            </a:pPr>
            <a:endParaRPr lang="fr-FR" sz="3600" dirty="0">
              <a:solidFill>
                <a:srgbClr val="000000"/>
              </a:solidFill>
              <a:latin typeface="Calibri" panose="020F0502020204030204" pitchFamily="34" charset="0"/>
              <a:ea typeface="Calibri" panose="020F0502020204030204" pitchFamily="34" charset="0"/>
              <a:cs typeface="Dekko"/>
            </a:endParaRPr>
          </a:p>
          <a:p>
            <a:pPr indent="449580">
              <a:lnSpc>
                <a:spcPct val="115000"/>
              </a:lnSpc>
            </a:pPr>
            <a:r>
              <a:rPr lang="fr-FR" sz="3600" dirty="0">
                <a:solidFill>
                  <a:srgbClr val="000000"/>
                </a:solidFill>
                <a:effectLst/>
                <a:latin typeface="Dekko"/>
                <a:ea typeface="Calibri" panose="020F0502020204030204" pitchFamily="34" charset="0"/>
                <a:cs typeface="Dekko"/>
              </a:rPr>
              <a:t>Entouscasjevousprometsdêtreleplussagequejepourraietjevousdisjoyeuxnoël !</a:t>
            </a:r>
          </a:p>
        </p:txBody>
      </p:sp>
    </p:spTree>
    <p:extLst>
      <p:ext uri="{BB962C8B-B14F-4D97-AF65-F5344CB8AC3E}">
        <p14:creationId xmlns:p14="http://schemas.microsoft.com/office/powerpoint/2010/main" val="4918803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12 : </a:t>
            </a:r>
            <a:r>
              <a:rPr kumimoji="0" lang="fr-FR" sz="3100" b="0" i="0" u="none" strike="noStrike" kern="1200" cap="none" spc="0" normalizeH="0" baseline="0" noProof="0" dirty="0">
                <a:ln>
                  <a:noFill/>
                </a:ln>
                <a:solidFill>
                  <a:srgbClr val="FF0000"/>
                </a:solidFill>
                <a:effectLst/>
                <a:uLnTx/>
                <a:uFillTx/>
                <a:latin typeface="Calibri"/>
                <a:ea typeface="+mj-ea"/>
                <a:cs typeface="+mj-cs"/>
              </a:rPr>
              <a:t>CORRECTION</a:t>
            </a:r>
            <a:br>
              <a:rPr lang="fr-FR" dirty="0"/>
            </a:br>
            <a:r>
              <a:rPr lang="fr-FR" sz="2700" b="1" dirty="0"/>
              <a:t>Sépare les mots pour retrouver la phrase exacte</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3" name="ZoneTexte 2">
            <a:extLst>
              <a:ext uri="{FF2B5EF4-FFF2-40B4-BE49-F238E27FC236}">
                <a16:creationId xmlns:a16="http://schemas.microsoft.com/office/drawing/2014/main" id="{56257765-1C2E-4E51-BB78-D96CA6E8EACE}"/>
              </a:ext>
            </a:extLst>
          </p:cNvPr>
          <p:cNvSpPr txBox="1"/>
          <p:nvPr/>
        </p:nvSpPr>
        <p:spPr>
          <a:xfrm>
            <a:off x="338876" y="1846116"/>
            <a:ext cx="8363272" cy="4514634"/>
          </a:xfrm>
          <a:prstGeom prst="rect">
            <a:avLst/>
          </a:prstGeom>
          <a:noFill/>
        </p:spPr>
        <p:txBody>
          <a:bodyPr wrap="square">
            <a:spAutoFit/>
          </a:bodyPr>
          <a:lstStyle/>
          <a:p>
            <a:pPr indent="449580">
              <a:lnSpc>
                <a:spcPct val="115000"/>
              </a:lnSpc>
            </a:pPr>
            <a:r>
              <a:rPr lang="fr-FR" sz="3600" dirty="0">
                <a:solidFill>
                  <a:srgbClr val="000000"/>
                </a:solidFill>
                <a:effectLst/>
                <a:latin typeface="Calibri" panose="020F0502020204030204" pitchFamily="34" charset="0"/>
                <a:ea typeface="Calibri" panose="020F0502020204030204" pitchFamily="34" charset="0"/>
                <a:cs typeface="Dekko"/>
              </a:rPr>
              <a:t>Mais attention en passant par la cheminée parce que l’avion est rouge comme l’auto et c’est très salissant. </a:t>
            </a:r>
          </a:p>
          <a:p>
            <a:pPr indent="449580">
              <a:lnSpc>
                <a:spcPct val="115000"/>
              </a:lnSpc>
            </a:pPr>
            <a:endParaRPr lang="fr-FR" sz="3600" dirty="0">
              <a:solidFill>
                <a:srgbClr val="000000"/>
              </a:solidFill>
              <a:latin typeface="Calibri" panose="020F0502020204030204" pitchFamily="34" charset="0"/>
              <a:ea typeface="Calibri" panose="020F0502020204030204" pitchFamily="34" charset="0"/>
              <a:cs typeface="Dekko"/>
            </a:endParaRPr>
          </a:p>
          <a:p>
            <a:pPr indent="449580">
              <a:lnSpc>
                <a:spcPct val="115000"/>
              </a:lnSpc>
            </a:pPr>
            <a:r>
              <a:rPr lang="fr-FR" sz="3600" dirty="0">
                <a:solidFill>
                  <a:srgbClr val="000000"/>
                </a:solidFill>
                <a:effectLst/>
                <a:latin typeface="Dekko"/>
                <a:ea typeface="Calibri" panose="020F0502020204030204" pitchFamily="34" charset="0"/>
                <a:cs typeface="Dekko"/>
              </a:rPr>
              <a:t>En tous cas je vous promets d’être le plus sage que je pourrai et je vous dis joyeux Noël !</a:t>
            </a:r>
          </a:p>
        </p:txBody>
      </p:sp>
    </p:spTree>
    <p:extLst>
      <p:ext uri="{BB962C8B-B14F-4D97-AF65-F5344CB8AC3E}">
        <p14:creationId xmlns:p14="http://schemas.microsoft.com/office/powerpoint/2010/main" val="19412908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5842992" cy="1138138"/>
          </a:xfrm>
        </p:spPr>
        <p:txBody>
          <a:bodyPr>
            <a:normAutofit/>
          </a:bodyPr>
          <a:lstStyle/>
          <a:p>
            <a:pPr algn="l"/>
            <a:r>
              <a:rPr lang="fr-FR" dirty="0"/>
              <a:t>BRAVO !!!</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4" cstate="print"/>
          <a:srcRect t="12059" b="8338"/>
          <a:stretch/>
        </p:blipFill>
        <p:spPr bwMode="auto">
          <a:xfrm>
            <a:off x="6718298" y="255232"/>
            <a:ext cx="1968502" cy="1571477"/>
          </a:xfrm>
          <a:prstGeom prst="rect">
            <a:avLst/>
          </a:prstGeom>
          <a:noFill/>
        </p:spPr>
      </p:pic>
      <p:pic>
        <p:nvPicPr>
          <p:cNvPr id="3" name="LePetitNicolasdeSempeetGoscinnyArchiveINA">
            <a:hlinkClick r:id="" action="ppaction://media"/>
            <a:extLst>
              <a:ext uri="{FF2B5EF4-FFF2-40B4-BE49-F238E27FC236}">
                <a16:creationId xmlns:a16="http://schemas.microsoft.com/office/drawing/2014/main" id="{3D8E6DDB-3DC5-4D3A-8C29-8D1661D512BB}"/>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219164" y="2492896"/>
            <a:ext cx="4572000" cy="3429000"/>
          </a:xfrm>
          <a:prstGeom prst="rect">
            <a:avLst/>
          </a:prstGeom>
        </p:spPr>
      </p:pic>
      <p:sp>
        <p:nvSpPr>
          <p:cNvPr id="4" name="ZoneTexte 3">
            <a:extLst>
              <a:ext uri="{FF2B5EF4-FFF2-40B4-BE49-F238E27FC236}">
                <a16:creationId xmlns:a16="http://schemas.microsoft.com/office/drawing/2014/main" id="{0D8DDBD5-3445-4522-AEB0-C19358EF74F5}"/>
              </a:ext>
            </a:extLst>
          </p:cNvPr>
          <p:cNvSpPr txBox="1"/>
          <p:nvPr/>
        </p:nvSpPr>
        <p:spPr>
          <a:xfrm>
            <a:off x="323528" y="1556792"/>
            <a:ext cx="8363272" cy="492122"/>
          </a:xfrm>
          <a:prstGeom prst="rect">
            <a:avLst/>
          </a:prstGeom>
          <a:noFill/>
        </p:spPr>
        <p:txBody>
          <a:bodyPr wrap="square">
            <a:spAutoFit/>
          </a:bodyPr>
          <a:lstStyle/>
          <a:p>
            <a:pPr indent="449580">
              <a:lnSpc>
                <a:spcPct val="115000"/>
              </a:lnSpc>
            </a:pPr>
            <a:r>
              <a:rPr lang="fr-FR" sz="2400" dirty="0">
                <a:solidFill>
                  <a:srgbClr val="000000"/>
                </a:solidFill>
                <a:effectLst/>
                <a:latin typeface="Calibri" panose="020F0502020204030204" pitchFamily="34" charset="0"/>
                <a:ea typeface="Calibri" panose="020F0502020204030204" pitchFamily="34" charset="0"/>
                <a:cs typeface="Dekko"/>
              </a:rPr>
              <a:t>Un petit cadeau suite à tout </a:t>
            </a:r>
            <a:r>
              <a:rPr lang="fr-FR" sz="2400" dirty="0">
                <a:solidFill>
                  <a:srgbClr val="000000"/>
                </a:solidFill>
                <a:latin typeface="Calibri" panose="020F0502020204030204" pitchFamily="34" charset="0"/>
                <a:ea typeface="Calibri" panose="020F0502020204030204" pitchFamily="34" charset="0"/>
                <a:cs typeface="Dekko"/>
              </a:rPr>
              <a:t>c</a:t>
            </a:r>
            <a:r>
              <a:rPr lang="fr-FR" sz="2400" dirty="0">
                <a:solidFill>
                  <a:srgbClr val="000000"/>
                </a:solidFill>
                <a:effectLst/>
                <a:latin typeface="Calibri" panose="020F0502020204030204" pitchFamily="34" charset="0"/>
                <a:ea typeface="Calibri" panose="020F0502020204030204" pitchFamily="34" charset="0"/>
                <a:cs typeface="Dekko"/>
              </a:rPr>
              <a:t>e travail accompli !</a:t>
            </a:r>
          </a:p>
        </p:txBody>
      </p:sp>
    </p:spTree>
    <p:extLst>
      <p:ext uri="{BB962C8B-B14F-4D97-AF65-F5344CB8AC3E}">
        <p14:creationId xmlns:p14="http://schemas.microsoft.com/office/powerpoint/2010/main" val="360401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481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EA1D04-20F9-462C-951A-A4F2268DD3C5}"/>
              </a:ext>
            </a:extLst>
          </p:cNvPr>
          <p:cNvSpPr>
            <a:spLocks noGrp="1"/>
          </p:cNvSpPr>
          <p:nvPr>
            <p:ph type="title"/>
          </p:nvPr>
        </p:nvSpPr>
        <p:spPr>
          <a:xfrm>
            <a:off x="426740" y="845840"/>
            <a:ext cx="8229600" cy="1143000"/>
          </a:xfrm>
        </p:spPr>
        <p:txBody>
          <a:bodyPr/>
          <a:lstStyle/>
          <a:p>
            <a:r>
              <a:rPr lang="fr-FR" dirty="0"/>
              <a:t>Crédits</a:t>
            </a:r>
          </a:p>
        </p:txBody>
      </p:sp>
      <p:sp>
        <p:nvSpPr>
          <p:cNvPr id="3" name="Espace réservé du contenu 2">
            <a:extLst>
              <a:ext uri="{FF2B5EF4-FFF2-40B4-BE49-F238E27FC236}">
                <a16:creationId xmlns:a16="http://schemas.microsoft.com/office/drawing/2014/main" id="{97619CBA-9F68-4B4C-ABA5-8A631A052C75}"/>
              </a:ext>
            </a:extLst>
          </p:cNvPr>
          <p:cNvSpPr>
            <a:spLocks noGrp="1"/>
          </p:cNvSpPr>
          <p:nvPr>
            <p:ph idx="1"/>
          </p:nvPr>
        </p:nvSpPr>
        <p:spPr>
          <a:xfrm>
            <a:off x="431304" y="1988840"/>
            <a:ext cx="8229600" cy="3561259"/>
          </a:xfrm>
        </p:spPr>
        <p:txBody>
          <a:bodyPr>
            <a:normAutofit/>
          </a:bodyPr>
          <a:lstStyle/>
          <a:p>
            <a:pPr marL="0" indent="0" algn="ctr">
              <a:buNone/>
            </a:pPr>
            <a:r>
              <a:rPr lang="fr-FR" sz="2400" dirty="0"/>
              <a:t>Textes et dessins du Petit Nicolas extraits des histoires : </a:t>
            </a:r>
          </a:p>
          <a:p>
            <a:pPr marL="0" indent="0" algn="ctr">
              <a:buNone/>
            </a:pPr>
            <a:r>
              <a:rPr lang="fr-FR" sz="2400" dirty="0"/>
              <a:t>« Avant Noël, c’est chouette ! » </a:t>
            </a:r>
          </a:p>
          <a:p>
            <a:pPr marL="0" indent="0" algn="ctr">
              <a:buNone/>
            </a:pPr>
            <a:r>
              <a:rPr lang="fr-FR" sz="2400" dirty="0"/>
              <a:t>(Histoires inédites du Petit Nicolas, 2004) </a:t>
            </a:r>
          </a:p>
          <a:p>
            <a:pPr marL="0" indent="0" algn="ctr">
              <a:buNone/>
            </a:pPr>
            <a:r>
              <a:rPr lang="fr-FR" sz="2400" dirty="0"/>
              <a:t>et « Cher Père Noël » </a:t>
            </a:r>
          </a:p>
          <a:p>
            <a:pPr marL="0" indent="0" algn="ctr">
              <a:buNone/>
            </a:pPr>
            <a:r>
              <a:rPr lang="fr-FR" sz="2400" dirty="0"/>
              <a:t>(Histoires inédites du Petit Nicolas – volume 2, 2006), </a:t>
            </a:r>
          </a:p>
          <a:p>
            <a:pPr marL="0" indent="0" algn="ctr">
              <a:buNone/>
            </a:pPr>
            <a:r>
              <a:rPr lang="fr-FR" sz="2400" dirty="0"/>
              <a:t>René Goscinny et Jean-Jacques Sempé, </a:t>
            </a:r>
          </a:p>
          <a:p>
            <a:pPr marL="0" indent="0" algn="ctr">
              <a:buNone/>
            </a:pPr>
            <a:r>
              <a:rPr lang="fr-FR" sz="2400" dirty="0" err="1"/>
              <a:t>IMAV</a:t>
            </a:r>
            <a:r>
              <a:rPr lang="fr-FR" sz="2400" dirty="0"/>
              <a:t> éditions</a:t>
            </a:r>
          </a:p>
        </p:txBody>
      </p:sp>
    </p:spTree>
    <p:extLst>
      <p:ext uri="{BB962C8B-B14F-4D97-AF65-F5344CB8AC3E}">
        <p14:creationId xmlns:p14="http://schemas.microsoft.com/office/powerpoint/2010/main" val="23471927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1 : </a:t>
            </a:r>
            <a:br>
              <a:rPr lang="fr-FR" dirty="0"/>
            </a:br>
            <a:r>
              <a:rPr lang="fr-FR" sz="2700" b="1" dirty="0"/>
              <a:t>Trie les verbes soulignés dans le tableau suivant</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graphicFrame>
        <p:nvGraphicFramePr>
          <p:cNvPr id="3" name="Tableau 2">
            <a:extLst>
              <a:ext uri="{FF2B5EF4-FFF2-40B4-BE49-F238E27FC236}">
                <a16:creationId xmlns:a16="http://schemas.microsoft.com/office/drawing/2014/main" id="{2022529B-169A-451E-9C21-7B14FDB9B283}"/>
              </a:ext>
            </a:extLst>
          </p:cNvPr>
          <p:cNvGraphicFramePr>
            <a:graphicFrameLocks noGrp="1"/>
          </p:cNvGraphicFramePr>
          <p:nvPr>
            <p:extLst>
              <p:ext uri="{D42A27DB-BD31-4B8C-83A1-F6EECF244321}">
                <p14:modId xmlns:p14="http://schemas.microsoft.com/office/powerpoint/2010/main" val="3419717358"/>
              </p:ext>
            </p:extLst>
          </p:nvPr>
        </p:nvGraphicFramePr>
        <p:xfrm>
          <a:off x="457200" y="2134394"/>
          <a:ext cx="8075240" cy="4318942"/>
        </p:xfrm>
        <a:graphic>
          <a:graphicData uri="http://schemas.openxmlformats.org/drawingml/2006/table">
            <a:tbl>
              <a:tblPr firstRow="1" firstCol="1" bandRow="1"/>
              <a:tblGrid>
                <a:gridCol w="2018071">
                  <a:extLst>
                    <a:ext uri="{9D8B030D-6E8A-4147-A177-3AD203B41FA5}">
                      <a16:colId xmlns:a16="http://schemas.microsoft.com/office/drawing/2014/main" val="331445653"/>
                    </a:ext>
                  </a:extLst>
                </a:gridCol>
                <a:gridCol w="2018071">
                  <a:extLst>
                    <a:ext uri="{9D8B030D-6E8A-4147-A177-3AD203B41FA5}">
                      <a16:colId xmlns:a16="http://schemas.microsoft.com/office/drawing/2014/main" val="985485537"/>
                    </a:ext>
                  </a:extLst>
                </a:gridCol>
                <a:gridCol w="2019549">
                  <a:extLst>
                    <a:ext uri="{9D8B030D-6E8A-4147-A177-3AD203B41FA5}">
                      <a16:colId xmlns:a16="http://schemas.microsoft.com/office/drawing/2014/main" val="71718007"/>
                    </a:ext>
                  </a:extLst>
                </a:gridCol>
                <a:gridCol w="2019549">
                  <a:extLst>
                    <a:ext uri="{9D8B030D-6E8A-4147-A177-3AD203B41FA5}">
                      <a16:colId xmlns:a16="http://schemas.microsoft.com/office/drawing/2014/main" val="793965431"/>
                    </a:ext>
                  </a:extLst>
                </a:gridCol>
              </a:tblGrid>
              <a:tr h="454500">
                <a:tc>
                  <a:txBody>
                    <a:bodyPr/>
                    <a:lstStyle/>
                    <a:p>
                      <a:pPr algn="ctr">
                        <a:lnSpc>
                          <a:spcPct val="107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Infinitif</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Présent</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Imparfait</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Passé composé</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852869481"/>
                  </a:ext>
                </a:extLst>
              </a:tr>
              <a:tr h="3864442">
                <a:tc>
                  <a:txBody>
                    <a:bodyPr/>
                    <a:lstStyle/>
                    <a:p>
                      <a:pPr algn="l">
                        <a:lnSpc>
                          <a:spcPct val="107000"/>
                        </a:lnSpc>
                        <a:spcAft>
                          <a:spcPts val="800"/>
                        </a:spcAft>
                      </a:pPr>
                      <a:r>
                        <a:rPr lang="fr-FR"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800"/>
                        </a:spcAft>
                      </a:pPr>
                      <a:r>
                        <a:rPr lang="fr-FR"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800"/>
                        </a:spcAft>
                      </a:pPr>
                      <a:r>
                        <a:rPr lang="fr-FR"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7000"/>
                        </a:lnSpc>
                        <a:spcAft>
                          <a:spcPts val="800"/>
                        </a:spcAft>
                      </a:pPr>
                      <a:r>
                        <a:rPr lang="fr-FR"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11594037"/>
                  </a:ext>
                </a:extLst>
              </a:tr>
            </a:tbl>
          </a:graphicData>
        </a:graphic>
      </p:graphicFrame>
    </p:spTree>
    <p:extLst>
      <p:ext uri="{BB962C8B-B14F-4D97-AF65-F5344CB8AC3E}">
        <p14:creationId xmlns:p14="http://schemas.microsoft.com/office/powerpoint/2010/main" val="2440412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1 : </a:t>
            </a:r>
            <a:r>
              <a:rPr lang="fr-FR" sz="3100" dirty="0">
                <a:solidFill>
                  <a:srgbClr val="FF0000"/>
                </a:solidFill>
              </a:rPr>
              <a:t>CORRECTION</a:t>
            </a:r>
            <a:r>
              <a:rPr lang="fr-FR" dirty="0"/>
              <a:t> </a:t>
            </a:r>
            <a:br>
              <a:rPr lang="fr-FR" dirty="0"/>
            </a:br>
            <a:endParaRPr lang="fr-FR" sz="2700" b="1" dirty="0"/>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graphicFrame>
        <p:nvGraphicFramePr>
          <p:cNvPr id="3" name="Tableau 2">
            <a:extLst>
              <a:ext uri="{FF2B5EF4-FFF2-40B4-BE49-F238E27FC236}">
                <a16:creationId xmlns:a16="http://schemas.microsoft.com/office/drawing/2014/main" id="{2022529B-169A-451E-9C21-7B14FDB9B283}"/>
              </a:ext>
            </a:extLst>
          </p:cNvPr>
          <p:cNvGraphicFramePr>
            <a:graphicFrameLocks noGrp="1"/>
          </p:cNvGraphicFramePr>
          <p:nvPr>
            <p:extLst>
              <p:ext uri="{D42A27DB-BD31-4B8C-83A1-F6EECF244321}">
                <p14:modId xmlns:p14="http://schemas.microsoft.com/office/powerpoint/2010/main" val="3589288405"/>
              </p:ext>
            </p:extLst>
          </p:nvPr>
        </p:nvGraphicFramePr>
        <p:xfrm>
          <a:off x="457200" y="2134394"/>
          <a:ext cx="8075240" cy="4318942"/>
        </p:xfrm>
        <a:graphic>
          <a:graphicData uri="http://schemas.openxmlformats.org/drawingml/2006/table">
            <a:tbl>
              <a:tblPr firstRow="1" firstCol="1" bandRow="1"/>
              <a:tblGrid>
                <a:gridCol w="2018071">
                  <a:extLst>
                    <a:ext uri="{9D8B030D-6E8A-4147-A177-3AD203B41FA5}">
                      <a16:colId xmlns:a16="http://schemas.microsoft.com/office/drawing/2014/main" val="331445653"/>
                    </a:ext>
                  </a:extLst>
                </a:gridCol>
                <a:gridCol w="2018071">
                  <a:extLst>
                    <a:ext uri="{9D8B030D-6E8A-4147-A177-3AD203B41FA5}">
                      <a16:colId xmlns:a16="http://schemas.microsoft.com/office/drawing/2014/main" val="985485537"/>
                    </a:ext>
                  </a:extLst>
                </a:gridCol>
                <a:gridCol w="2019549">
                  <a:extLst>
                    <a:ext uri="{9D8B030D-6E8A-4147-A177-3AD203B41FA5}">
                      <a16:colId xmlns:a16="http://schemas.microsoft.com/office/drawing/2014/main" val="71718007"/>
                    </a:ext>
                  </a:extLst>
                </a:gridCol>
                <a:gridCol w="2019549">
                  <a:extLst>
                    <a:ext uri="{9D8B030D-6E8A-4147-A177-3AD203B41FA5}">
                      <a16:colId xmlns:a16="http://schemas.microsoft.com/office/drawing/2014/main" val="793965431"/>
                    </a:ext>
                  </a:extLst>
                </a:gridCol>
              </a:tblGrid>
              <a:tr h="454500">
                <a:tc>
                  <a:txBody>
                    <a:bodyPr/>
                    <a:lstStyle/>
                    <a:p>
                      <a:pPr algn="ctr">
                        <a:lnSpc>
                          <a:spcPct val="107000"/>
                        </a:lnSpc>
                        <a:spcAft>
                          <a:spcPts val="800"/>
                        </a:spcAft>
                      </a:pPr>
                      <a:r>
                        <a:rPr lang="fr-FR" sz="2000" dirty="0">
                          <a:effectLst/>
                          <a:latin typeface="Calibri" panose="020F0502020204030204" pitchFamily="34" charset="0"/>
                          <a:ea typeface="Calibri" panose="020F0502020204030204" pitchFamily="34" charset="0"/>
                          <a:cs typeface="Times New Roman" panose="02020603050405020304" pitchFamily="18" charset="0"/>
                        </a:rPr>
                        <a:t>Infinitif</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Présent</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Imparfait</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lnSpc>
                          <a:spcPct val="107000"/>
                        </a:lnSpc>
                        <a:spcAft>
                          <a:spcPts val="800"/>
                        </a:spcAft>
                      </a:pPr>
                      <a:r>
                        <a:rPr lang="fr-FR" sz="20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Passé composé</a:t>
                      </a:r>
                      <a:endParaRPr lang="fr-FR"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852869481"/>
                  </a:ext>
                </a:extLst>
              </a:tr>
              <a:tr h="3864442">
                <a:tc>
                  <a:txBody>
                    <a:bodyPr/>
                    <a:lstStyle/>
                    <a:p>
                      <a:pPr algn="ctr">
                        <a:lnSpc>
                          <a:spcPct val="107000"/>
                        </a:lnSpc>
                        <a:spcAft>
                          <a:spcPts val="80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écrire</a:t>
                      </a:r>
                    </a:p>
                    <a:p>
                      <a:pPr algn="ctr">
                        <a:lnSpc>
                          <a:spcPct val="107000"/>
                        </a:lnSpc>
                        <a:spcAft>
                          <a:spcPts val="80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envoyer</a:t>
                      </a:r>
                    </a:p>
                    <a:p>
                      <a:pPr algn="ctr">
                        <a:lnSpc>
                          <a:spcPct val="107000"/>
                        </a:lnSpc>
                        <a:spcAft>
                          <a:spcPts val="80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demander</a:t>
                      </a:r>
                    </a:p>
                    <a:p>
                      <a:pPr algn="ctr">
                        <a:lnSpc>
                          <a:spcPct val="107000"/>
                        </a:lnSpc>
                        <a:spcAft>
                          <a:spcPts val="80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payer</a:t>
                      </a:r>
                    </a:p>
                    <a:p>
                      <a:pPr algn="ctr">
                        <a:lnSpc>
                          <a:spcPct val="107000"/>
                        </a:lnSpc>
                        <a:spcAft>
                          <a:spcPts val="80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arranger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je sais</a:t>
                      </a:r>
                    </a:p>
                    <a:p>
                      <a:pPr algn="ctr">
                        <a:lnSpc>
                          <a:spcPct val="107000"/>
                        </a:lnSpc>
                        <a:spcAft>
                          <a:spcPts val="80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c’est</a:t>
                      </a:r>
                    </a:p>
                    <a:p>
                      <a:pPr algn="ctr">
                        <a:lnSpc>
                          <a:spcPct val="107000"/>
                        </a:lnSpc>
                        <a:spcAft>
                          <a:spcPts val="80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ce n’est pas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j’allais</a:t>
                      </a:r>
                      <a:r>
                        <a:rPr lang="fr-FR" sz="2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p>
                      <a:pPr algn="ctr">
                        <a:lnSpc>
                          <a:spcPct val="107000"/>
                        </a:lnSpc>
                        <a:spcAft>
                          <a:spcPts val="800"/>
                        </a:spcAft>
                      </a:pPr>
                      <a:r>
                        <a:rPr lang="fr-FR"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vous n’étiez pas</a:t>
                      </a:r>
                    </a:p>
                    <a:p>
                      <a:pPr algn="ctr">
                        <a:lnSpc>
                          <a:spcPct val="107000"/>
                        </a:lnSpc>
                        <a:spcAft>
                          <a:spcPts val="800"/>
                        </a:spcAft>
                      </a:pPr>
                      <a:r>
                        <a:rPr lang="fr-FR"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vous vous attendiez</a:t>
                      </a:r>
                    </a:p>
                    <a:p>
                      <a:pPr algn="ctr">
                        <a:lnSpc>
                          <a:spcPct val="107000"/>
                        </a:lnSpc>
                        <a:spcAft>
                          <a:spcPts val="80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il y avait</a:t>
                      </a:r>
                    </a:p>
                    <a:p>
                      <a:pPr algn="ctr">
                        <a:lnSpc>
                          <a:spcPct val="107000"/>
                        </a:lnSpc>
                        <a:spcAft>
                          <a:spcPts val="80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vous étiez</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j’ai dit </a:t>
                      </a:r>
                    </a:p>
                    <a:p>
                      <a:pPr algn="ctr">
                        <a:lnSpc>
                          <a:spcPct val="107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j’ai été</a:t>
                      </a:r>
                    </a:p>
                    <a:p>
                      <a:pPr algn="ctr">
                        <a:lnSpc>
                          <a:spcPct val="107000"/>
                        </a:lnSpc>
                        <a:spcAft>
                          <a:spcPts val="0"/>
                        </a:spcAft>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papa a pris</a:t>
                      </a:r>
                    </a:p>
                    <a:p>
                      <a:pPr marL="0" marR="0" lvl="0" indent="0" algn="ctr" defTabSz="914400" rtl="0" eaLnBrk="1" fontAlgn="auto" latinLnBrk="0" hangingPunct="1">
                        <a:lnSpc>
                          <a:spcPct val="107000"/>
                        </a:lnSpc>
                        <a:spcBef>
                          <a:spcPts val="0"/>
                        </a:spcBef>
                        <a:spcAft>
                          <a:spcPts val="0"/>
                        </a:spcAft>
                        <a:buClrTx/>
                        <a:buSzTx/>
                        <a:buFontTx/>
                        <a:buNone/>
                        <a:tabLst/>
                        <a:defRPr/>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il a expliqué</a:t>
                      </a:r>
                    </a:p>
                    <a:p>
                      <a:pPr marL="0" marR="0" lvl="0" indent="0" algn="ctr" defTabSz="914400" rtl="0" eaLnBrk="1" fontAlgn="auto" latinLnBrk="0" hangingPunct="1">
                        <a:lnSpc>
                          <a:spcPct val="107000"/>
                        </a:lnSpc>
                        <a:spcBef>
                          <a:spcPts val="0"/>
                        </a:spcBef>
                        <a:spcAft>
                          <a:spcPts val="0"/>
                        </a:spcAft>
                        <a:buClrTx/>
                        <a:buSzTx/>
                        <a:buFontTx/>
                        <a:buNone/>
                        <a:tabLst/>
                        <a:defRPr/>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vous avez dû</a:t>
                      </a:r>
                    </a:p>
                    <a:p>
                      <a:pPr marL="0" marR="0" lvl="0" indent="0" algn="ctr" defTabSz="914400" rtl="0" eaLnBrk="1" fontAlgn="auto" latinLnBrk="0" hangingPunct="1">
                        <a:lnSpc>
                          <a:spcPct val="107000"/>
                        </a:lnSpc>
                        <a:spcBef>
                          <a:spcPts val="0"/>
                        </a:spcBef>
                        <a:spcAft>
                          <a:spcPts val="0"/>
                        </a:spcAft>
                        <a:buClrTx/>
                        <a:buSzTx/>
                        <a:buFontTx/>
                        <a:buNone/>
                        <a:tabLst/>
                        <a:defRPr/>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il est venu</a:t>
                      </a:r>
                    </a:p>
                    <a:p>
                      <a:pPr marL="0" marR="0" lvl="0" indent="0" algn="ctr" defTabSz="914400" rtl="0" eaLnBrk="1" fontAlgn="auto" latinLnBrk="0" hangingPunct="1">
                        <a:lnSpc>
                          <a:spcPct val="107000"/>
                        </a:lnSpc>
                        <a:spcBef>
                          <a:spcPts val="0"/>
                        </a:spcBef>
                        <a:spcAft>
                          <a:spcPts val="0"/>
                        </a:spcAft>
                        <a:buClrTx/>
                        <a:buSzTx/>
                        <a:buFontTx/>
                        <a:buNone/>
                        <a:tabLst/>
                        <a:defRPr/>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elle a dit</a:t>
                      </a:r>
                    </a:p>
                    <a:p>
                      <a:pPr marL="0" marR="0" lvl="0" indent="0" algn="ctr" defTabSz="914400" rtl="0" eaLnBrk="1" fontAlgn="auto" latinLnBrk="0" hangingPunct="1">
                        <a:lnSpc>
                          <a:spcPct val="107000"/>
                        </a:lnSpc>
                        <a:spcBef>
                          <a:spcPts val="0"/>
                        </a:spcBef>
                        <a:spcAft>
                          <a:spcPts val="0"/>
                        </a:spcAft>
                        <a:buClrTx/>
                        <a:buSzTx/>
                        <a:buFontTx/>
                        <a:buNone/>
                        <a:tabLst/>
                        <a:defRPr/>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est arrivée</a:t>
                      </a:r>
                    </a:p>
                    <a:p>
                      <a:pPr marL="0" marR="0" lvl="0" indent="0" algn="ctr" defTabSz="914400" rtl="0" eaLnBrk="1" fontAlgn="auto" latinLnBrk="0" hangingPunct="1">
                        <a:lnSpc>
                          <a:spcPct val="107000"/>
                        </a:lnSpc>
                        <a:spcBef>
                          <a:spcPts val="0"/>
                        </a:spcBef>
                        <a:spcAft>
                          <a:spcPts val="0"/>
                        </a:spcAft>
                        <a:buClrTx/>
                        <a:buSzTx/>
                        <a:buFontTx/>
                        <a:buNone/>
                        <a:tabLst/>
                        <a:defRPr/>
                      </a:pPr>
                      <a:r>
                        <a:rPr lang="fr-FR" sz="24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n’a pas été</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11594037"/>
                  </a:ext>
                </a:extLst>
              </a:tr>
            </a:tbl>
          </a:graphicData>
        </a:graphic>
      </p:graphicFrame>
    </p:spTree>
    <p:extLst>
      <p:ext uri="{BB962C8B-B14F-4D97-AF65-F5344CB8AC3E}">
        <p14:creationId xmlns:p14="http://schemas.microsoft.com/office/powerpoint/2010/main" val="38315071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5842992" cy="1138138"/>
          </a:xfrm>
        </p:spPr>
        <p:txBody>
          <a:bodyPr>
            <a:normAutofit/>
          </a:bodyPr>
          <a:lstStyle/>
          <a:p>
            <a:pPr algn="l"/>
            <a:r>
              <a:rPr lang="fr-FR" dirty="0"/>
              <a:t>Chapitre 2</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3D8146D1-E9F6-4F77-A551-0036AE96D408}"/>
              </a:ext>
            </a:extLst>
          </p:cNvPr>
          <p:cNvSpPr txBox="1"/>
          <p:nvPr/>
        </p:nvSpPr>
        <p:spPr>
          <a:xfrm>
            <a:off x="570384" y="2204864"/>
            <a:ext cx="8003232" cy="3889976"/>
          </a:xfrm>
          <a:prstGeom prst="rect">
            <a:avLst/>
          </a:prstGeom>
          <a:noFill/>
        </p:spPr>
        <p:txBody>
          <a:bodyPr wrap="square">
            <a:spAutoFit/>
          </a:bodyPr>
          <a:lstStyle/>
          <a:p>
            <a:pPr indent="449580">
              <a:lnSpc>
                <a:spcPct val="115000"/>
              </a:lnSpc>
            </a:pPr>
            <a:r>
              <a:rPr lang="fr-FR" sz="2400" dirty="0">
                <a:solidFill>
                  <a:srgbClr val="000000"/>
                </a:solidFill>
                <a:effectLst/>
                <a:latin typeface="Calibri" panose="020F0502020204030204" pitchFamily="34" charset="0"/>
                <a:ea typeface="Calibri" panose="020F0502020204030204" pitchFamily="34" charset="0"/>
                <a:cs typeface="Dekko"/>
              </a:rPr>
              <a:t>Et puis, papa m’a dit que je devais être généreux et chouette, et qu’au lieu de demander des cadeaux pour moi, je devrais vous demander des cadeaux pour tous ceux que j’aime bien et pour mes copains. Moi, j’ai dit que tant pis, d’accord, alors maman m’a embrassé, elle m’a dit que j’étais son grand garçon à elle, et qu’elle était sûre que malgré le coup du traîneau, il vous restait peut-être assez de sous pour ne pas m’oublier tout à fait. Elle est un peu chouette, ma maman. Donc pour moi, je ne vous demande rien. </a:t>
            </a:r>
            <a:endParaRPr lang="fr-FR" sz="2400" dirty="0">
              <a:solidFill>
                <a:srgbClr val="000000"/>
              </a:solidFill>
              <a:effectLst/>
              <a:latin typeface="Dekko"/>
              <a:ea typeface="Calibri" panose="020F0502020204030204" pitchFamily="34" charset="0"/>
              <a:cs typeface="Dekko"/>
            </a:endParaRPr>
          </a:p>
        </p:txBody>
      </p:sp>
    </p:spTree>
    <p:extLst>
      <p:ext uri="{BB962C8B-B14F-4D97-AF65-F5344CB8AC3E}">
        <p14:creationId xmlns:p14="http://schemas.microsoft.com/office/powerpoint/2010/main" val="29782399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2 : </a:t>
            </a:r>
            <a:br>
              <a:rPr lang="fr-FR" dirty="0"/>
            </a:br>
            <a:r>
              <a:rPr lang="fr-FR" sz="2700" b="1" dirty="0"/>
              <a:t>Colorie les sujets en bleu</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3D8146D1-E9F6-4F77-A551-0036AE96D408}"/>
              </a:ext>
            </a:extLst>
          </p:cNvPr>
          <p:cNvSpPr txBox="1"/>
          <p:nvPr/>
        </p:nvSpPr>
        <p:spPr>
          <a:xfrm>
            <a:off x="486273" y="1988840"/>
            <a:ext cx="8003232" cy="4102533"/>
          </a:xfrm>
          <a:prstGeom prst="rect">
            <a:avLst/>
          </a:prstGeom>
          <a:noFill/>
          <a:ln>
            <a:noFill/>
          </a:ln>
        </p:spPr>
        <p:txBody>
          <a:bodyPr wrap="square">
            <a:spAutoFit/>
          </a:bodyPr>
          <a:lstStyle/>
          <a:p>
            <a:pPr indent="449580">
              <a:lnSpc>
                <a:spcPct val="150000"/>
              </a:lnSpc>
            </a:pPr>
            <a:r>
              <a:rPr lang="fr-FR" sz="2200" dirty="0">
                <a:solidFill>
                  <a:srgbClr val="000000"/>
                </a:solidFill>
                <a:effectLst/>
                <a:latin typeface="Calibri" panose="020F0502020204030204" pitchFamily="34" charset="0"/>
                <a:ea typeface="Calibri" panose="020F0502020204030204" pitchFamily="34" charset="0"/>
                <a:cs typeface="Dekko"/>
              </a:rPr>
              <a:t>Et puis, papa m’a dit que je devais être généreux et chouette, et qu’au lieu de demander des cadeaux pour moi, je devrais vous demander des cadeaux pour tous ceux que j’aime bien et pour mes copains. Moi, j’ai dit que tant pis, d’accord, alors maman m’a embrassé, elle m’a dit que j’étais son grand garçon à elle, et qu’elle était sûre que malgré le coup du traîneau, il vous restait peut-être assez de sous pour ne pas m’oublier tout à fait. Elle est un peu chouette, ma maman. Donc pour moi, je ne vous demande rien. </a:t>
            </a:r>
            <a:endParaRPr lang="fr-FR" sz="2200" dirty="0">
              <a:solidFill>
                <a:srgbClr val="000000"/>
              </a:solidFill>
              <a:effectLst/>
              <a:latin typeface="Dekko"/>
              <a:ea typeface="Calibri" panose="020F0502020204030204" pitchFamily="34" charset="0"/>
              <a:cs typeface="Dekko"/>
            </a:endParaRPr>
          </a:p>
        </p:txBody>
      </p:sp>
    </p:spTree>
    <p:extLst>
      <p:ext uri="{BB962C8B-B14F-4D97-AF65-F5344CB8AC3E}">
        <p14:creationId xmlns:p14="http://schemas.microsoft.com/office/powerpoint/2010/main" val="1818292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9812C7-A36A-44F2-B3F0-E55F5431C9B0}"/>
              </a:ext>
            </a:extLst>
          </p:cNvPr>
          <p:cNvSpPr>
            <a:spLocks noGrp="1"/>
          </p:cNvSpPr>
          <p:nvPr>
            <p:ph type="title"/>
          </p:nvPr>
        </p:nvSpPr>
        <p:spPr>
          <a:xfrm>
            <a:off x="457200" y="274639"/>
            <a:ext cx="7139136" cy="1138138"/>
          </a:xfrm>
        </p:spPr>
        <p:txBody>
          <a:bodyPr>
            <a:normAutofit fontScale="90000"/>
          </a:bodyPr>
          <a:lstStyle/>
          <a:p>
            <a:pPr algn="l"/>
            <a:r>
              <a:rPr lang="fr-FR" dirty="0"/>
              <a:t>Défi 2 : </a:t>
            </a:r>
            <a:r>
              <a:rPr kumimoji="0" lang="fr-FR" sz="3100" b="0" i="0" u="none" strike="noStrike" kern="1200" cap="none" spc="0" normalizeH="0" baseline="0" noProof="0" dirty="0">
                <a:ln>
                  <a:noFill/>
                </a:ln>
                <a:solidFill>
                  <a:srgbClr val="FF0000"/>
                </a:solidFill>
                <a:effectLst/>
                <a:uLnTx/>
                <a:uFillTx/>
                <a:latin typeface="Calibri"/>
                <a:ea typeface="+mj-ea"/>
                <a:cs typeface="+mj-cs"/>
              </a:rPr>
              <a:t>CORRECTION</a:t>
            </a:r>
            <a:br>
              <a:rPr lang="fr-FR" dirty="0"/>
            </a:br>
            <a:r>
              <a:rPr lang="fr-FR" sz="2700" b="1" dirty="0"/>
              <a:t>Colorie les sujets en bleu</a:t>
            </a:r>
          </a:p>
        </p:txBody>
      </p:sp>
      <p:pic>
        <p:nvPicPr>
          <p:cNvPr id="5" name="Picture 89" descr="C:\Users\Tom\AppData\Local\Microsoft\Windows\Temporary Internet Files\Content.IE5\3TCQXQ9O\MPj04403060000[1].jpg">
            <a:extLst>
              <a:ext uri="{FF2B5EF4-FFF2-40B4-BE49-F238E27FC236}">
                <a16:creationId xmlns:a16="http://schemas.microsoft.com/office/drawing/2014/main" id="{F59723F8-7D22-42B6-ACBD-0602D62DD6CB}"/>
              </a:ext>
            </a:extLst>
          </p:cNvPr>
          <p:cNvPicPr>
            <a:picLocks noGrp="1" noChangeAspect="1" noChangeArrowheads="1"/>
          </p:cNvPicPr>
          <p:nvPr>
            <p:ph idx="1"/>
          </p:nvPr>
        </p:nvPicPr>
        <p:blipFill rotWithShape="1">
          <a:blip r:embed="rId2" cstate="print"/>
          <a:srcRect t="12059" b="8338"/>
          <a:stretch/>
        </p:blipFill>
        <p:spPr bwMode="auto">
          <a:xfrm>
            <a:off x="6718298" y="255232"/>
            <a:ext cx="1968502" cy="1571477"/>
          </a:xfrm>
          <a:prstGeom prst="rect">
            <a:avLst/>
          </a:prstGeom>
          <a:noFill/>
        </p:spPr>
      </p:pic>
      <p:sp>
        <p:nvSpPr>
          <p:cNvPr id="6" name="ZoneTexte 5">
            <a:extLst>
              <a:ext uri="{FF2B5EF4-FFF2-40B4-BE49-F238E27FC236}">
                <a16:creationId xmlns:a16="http://schemas.microsoft.com/office/drawing/2014/main" id="{3D8146D1-E9F6-4F77-A551-0036AE96D408}"/>
              </a:ext>
            </a:extLst>
          </p:cNvPr>
          <p:cNvSpPr txBox="1"/>
          <p:nvPr/>
        </p:nvSpPr>
        <p:spPr>
          <a:xfrm>
            <a:off x="486273" y="1988840"/>
            <a:ext cx="8003232" cy="4102533"/>
          </a:xfrm>
          <a:prstGeom prst="rect">
            <a:avLst/>
          </a:prstGeom>
          <a:noFill/>
          <a:ln>
            <a:noFill/>
          </a:ln>
        </p:spPr>
        <p:txBody>
          <a:bodyPr wrap="square">
            <a:spAutoFit/>
          </a:bodyPr>
          <a:lstStyle/>
          <a:p>
            <a:pPr indent="449580">
              <a:lnSpc>
                <a:spcPct val="150000"/>
              </a:lnSpc>
            </a:pPr>
            <a:r>
              <a:rPr lang="fr-FR" sz="2200" dirty="0">
                <a:solidFill>
                  <a:srgbClr val="000000"/>
                </a:solidFill>
                <a:effectLst/>
                <a:latin typeface="Calibri" panose="020F0502020204030204" pitchFamily="34" charset="0"/>
                <a:ea typeface="Calibri" panose="020F0502020204030204" pitchFamily="34" charset="0"/>
                <a:cs typeface="Dekko"/>
              </a:rPr>
              <a:t>Et puis, </a:t>
            </a:r>
            <a:r>
              <a:rPr lang="fr-FR" sz="2200" dirty="0">
                <a:solidFill>
                  <a:srgbClr val="000000"/>
                </a:solidFill>
                <a:effectLst/>
                <a:highlight>
                  <a:srgbClr val="00FFFF"/>
                </a:highlight>
                <a:latin typeface="Calibri" panose="020F0502020204030204" pitchFamily="34" charset="0"/>
                <a:ea typeface="Calibri" panose="020F0502020204030204" pitchFamily="34" charset="0"/>
                <a:cs typeface="Dekko"/>
              </a:rPr>
              <a:t>papa</a:t>
            </a:r>
            <a:r>
              <a:rPr lang="fr-FR" sz="2200" dirty="0">
                <a:solidFill>
                  <a:srgbClr val="000000"/>
                </a:solidFill>
                <a:effectLst/>
                <a:latin typeface="Calibri" panose="020F0502020204030204" pitchFamily="34" charset="0"/>
                <a:ea typeface="Calibri" panose="020F0502020204030204" pitchFamily="34" charset="0"/>
                <a:cs typeface="Dekko"/>
              </a:rPr>
              <a:t> m’a dit que </a:t>
            </a:r>
            <a:r>
              <a:rPr lang="fr-FR" sz="2200" dirty="0">
                <a:solidFill>
                  <a:srgbClr val="000000"/>
                </a:solidFill>
                <a:effectLst/>
                <a:highlight>
                  <a:srgbClr val="00FFFF"/>
                </a:highlight>
                <a:latin typeface="Calibri" panose="020F0502020204030204" pitchFamily="34" charset="0"/>
                <a:ea typeface="Calibri" panose="020F0502020204030204" pitchFamily="34" charset="0"/>
                <a:cs typeface="Dekko"/>
              </a:rPr>
              <a:t>je</a:t>
            </a:r>
            <a:r>
              <a:rPr lang="fr-FR" sz="2200" dirty="0">
                <a:solidFill>
                  <a:srgbClr val="000000"/>
                </a:solidFill>
                <a:effectLst/>
                <a:latin typeface="Calibri" panose="020F0502020204030204" pitchFamily="34" charset="0"/>
                <a:ea typeface="Calibri" panose="020F0502020204030204" pitchFamily="34" charset="0"/>
                <a:cs typeface="Dekko"/>
              </a:rPr>
              <a:t> devais être généreux et chouette, et qu’au lieu de demander des cadeaux pour moi, </a:t>
            </a:r>
            <a:r>
              <a:rPr lang="fr-FR" sz="2200" dirty="0">
                <a:solidFill>
                  <a:srgbClr val="000000"/>
                </a:solidFill>
                <a:effectLst/>
                <a:highlight>
                  <a:srgbClr val="00FFFF"/>
                </a:highlight>
                <a:latin typeface="Calibri" panose="020F0502020204030204" pitchFamily="34" charset="0"/>
                <a:ea typeface="Calibri" panose="020F0502020204030204" pitchFamily="34" charset="0"/>
                <a:cs typeface="Dekko"/>
              </a:rPr>
              <a:t>je</a:t>
            </a:r>
            <a:r>
              <a:rPr lang="fr-FR" sz="2200" dirty="0">
                <a:solidFill>
                  <a:srgbClr val="000000"/>
                </a:solidFill>
                <a:effectLst/>
                <a:latin typeface="Calibri" panose="020F0502020204030204" pitchFamily="34" charset="0"/>
                <a:ea typeface="Calibri" panose="020F0502020204030204" pitchFamily="34" charset="0"/>
                <a:cs typeface="Dekko"/>
              </a:rPr>
              <a:t> devrais vous demander des cadeaux pour tous ceux que </a:t>
            </a:r>
            <a:r>
              <a:rPr lang="fr-FR" sz="2200" dirty="0">
                <a:solidFill>
                  <a:srgbClr val="000000"/>
                </a:solidFill>
                <a:effectLst/>
                <a:highlight>
                  <a:srgbClr val="00FFFF"/>
                </a:highlight>
                <a:latin typeface="Calibri" panose="020F0502020204030204" pitchFamily="34" charset="0"/>
                <a:ea typeface="Calibri" panose="020F0502020204030204" pitchFamily="34" charset="0"/>
                <a:cs typeface="Dekko"/>
              </a:rPr>
              <a:t>j’</a:t>
            </a:r>
            <a:r>
              <a:rPr lang="fr-FR" sz="2200" dirty="0">
                <a:solidFill>
                  <a:srgbClr val="000000"/>
                </a:solidFill>
                <a:effectLst/>
                <a:latin typeface="Calibri" panose="020F0502020204030204" pitchFamily="34" charset="0"/>
                <a:ea typeface="Calibri" panose="020F0502020204030204" pitchFamily="34" charset="0"/>
                <a:cs typeface="Dekko"/>
              </a:rPr>
              <a:t>aime bien et pour mes copains. Moi, </a:t>
            </a:r>
            <a:r>
              <a:rPr lang="fr-FR" sz="2200" dirty="0">
                <a:solidFill>
                  <a:srgbClr val="000000"/>
                </a:solidFill>
                <a:effectLst/>
                <a:highlight>
                  <a:srgbClr val="00FFFF"/>
                </a:highlight>
                <a:latin typeface="Calibri" panose="020F0502020204030204" pitchFamily="34" charset="0"/>
                <a:ea typeface="Calibri" panose="020F0502020204030204" pitchFamily="34" charset="0"/>
                <a:cs typeface="Dekko"/>
              </a:rPr>
              <a:t>j’</a:t>
            </a:r>
            <a:r>
              <a:rPr lang="fr-FR" sz="2200" dirty="0">
                <a:solidFill>
                  <a:srgbClr val="000000"/>
                </a:solidFill>
                <a:effectLst/>
                <a:latin typeface="Calibri" panose="020F0502020204030204" pitchFamily="34" charset="0"/>
                <a:ea typeface="Calibri" panose="020F0502020204030204" pitchFamily="34" charset="0"/>
                <a:cs typeface="Dekko"/>
              </a:rPr>
              <a:t>ai dit que tant pis, d’accord, alors </a:t>
            </a:r>
            <a:r>
              <a:rPr lang="fr-FR" sz="2200" dirty="0">
                <a:solidFill>
                  <a:srgbClr val="000000"/>
                </a:solidFill>
                <a:effectLst/>
                <a:highlight>
                  <a:srgbClr val="00FFFF"/>
                </a:highlight>
                <a:latin typeface="Calibri" panose="020F0502020204030204" pitchFamily="34" charset="0"/>
                <a:ea typeface="Calibri" panose="020F0502020204030204" pitchFamily="34" charset="0"/>
                <a:cs typeface="Dekko"/>
              </a:rPr>
              <a:t>maman</a:t>
            </a:r>
            <a:r>
              <a:rPr lang="fr-FR" sz="2200" dirty="0">
                <a:solidFill>
                  <a:srgbClr val="000000"/>
                </a:solidFill>
                <a:effectLst/>
                <a:latin typeface="Calibri" panose="020F0502020204030204" pitchFamily="34" charset="0"/>
                <a:ea typeface="Calibri" panose="020F0502020204030204" pitchFamily="34" charset="0"/>
                <a:cs typeface="Dekko"/>
              </a:rPr>
              <a:t> m’a embrassé, </a:t>
            </a:r>
            <a:r>
              <a:rPr lang="fr-FR" sz="2200" dirty="0">
                <a:solidFill>
                  <a:srgbClr val="000000"/>
                </a:solidFill>
                <a:effectLst/>
                <a:highlight>
                  <a:srgbClr val="00FFFF"/>
                </a:highlight>
                <a:latin typeface="Calibri" panose="020F0502020204030204" pitchFamily="34" charset="0"/>
                <a:ea typeface="Calibri" panose="020F0502020204030204" pitchFamily="34" charset="0"/>
                <a:cs typeface="Dekko"/>
              </a:rPr>
              <a:t>elle</a:t>
            </a:r>
            <a:r>
              <a:rPr lang="fr-FR" sz="2200" dirty="0">
                <a:solidFill>
                  <a:srgbClr val="000000"/>
                </a:solidFill>
                <a:effectLst/>
                <a:latin typeface="Calibri" panose="020F0502020204030204" pitchFamily="34" charset="0"/>
                <a:ea typeface="Calibri" panose="020F0502020204030204" pitchFamily="34" charset="0"/>
                <a:cs typeface="Dekko"/>
              </a:rPr>
              <a:t> m’a dit que j’étais son grand garçon à elle, et qu’</a:t>
            </a:r>
            <a:r>
              <a:rPr lang="fr-FR" sz="2200" dirty="0">
                <a:solidFill>
                  <a:srgbClr val="000000"/>
                </a:solidFill>
                <a:effectLst/>
                <a:highlight>
                  <a:srgbClr val="00FFFF"/>
                </a:highlight>
                <a:latin typeface="Calibri" panose="020F0502020204030204" pitchFamily="34" charset="0"/>
                <a:ea typeface="Calibri" panose="020F0502020204030204" pitchFamily="34" charset="0"/>
                <a:cs typeface="Dekko"/>
              </a:rPr>
              <a:t>elle</a:t>
            </a:r>
            <a:r>
              <a:rPr lang="fr-FR" sz="2200" dirty="0">
                <a:solidFill>
                  <a:srgbClr val="000000"/>
                </a:solidFill>
                <a:effectLst/>
                <a:latin typeface="Calibri" panose="020F0502020204030204" pitchFamily="34" charset="0"/>
                <a:ea typeface="Calibri" panose="020F0502020204030204" pitchFamily="34" charset="0"/>
                <a:cs typeface="Dekko"/>
              </a:rPr>
              <a:t> était sûre que malgré le coup du traîneau, </a:t>
            </a:r>
            <a:r>
              <a:rPr lang="fr-FR" sz="2200" dirty="0">
                <a:solidFill>
                  <a:srgbClr val="000000"/>
                </a:solidFill>
                <a:effectLst/>
                <a:highlight>
                  <a:srgbClr val="00FFFF"/>
                </a:highlight>
                <a:latin typeface="Calibri" panose="020F0502020204030204" pitchFamily="34" charset="0"/>
                <a:ea typeface="Calibri" panose="020F0502020204030204" pitchFamily="34" charset="0"/>
                <a:cs typeface="Dekko"/>
              </a:rPr>
              <a:t>il</a:t>
            </a:r>
            <a:r>
              <a:rPr lang="fr-FR" sz="2200" dirty="0">
                <a:solidFill>
                  <a:srgbClr val="000000"/>
                </a:solidFill>
                <a:effectLst/>
                <a:latin typeface="Calibri" panose="020F0502020204030204" pitchFamily="34" charset="0"/>
                <a:ea typeface="Calibri" panose="020F0502020204030204" pitchFamily="34" charset="0"/>
                <a:cs typeface="Dekko"/>
              </a:rPr>
              <a:t> vous restait peut-être assez de sous pour ne pas m’oublier tout à fait. </a:t>
            </a:r>
            <a:r>
              <a:rPr lang="fr-FR" sz="2200" dirty="0">
                <a:solidFill>
                  <a:srgbClr val="000000"/>
                </a:solidFill>
                <a:effectLst/>
                <a:highlight>
                  <a:srgbClr val="00FFFF"/>
                </a:highlight>
                <a:latin typeface="Calibri" panose="020F0502020204030204" pitchFamily="34" charset="0"/>
                <a:ea typeface="Calibri" panose="020F0502020204030204" pitchFamily="34" charset="0"/>
                <a:cs typeface="Dekko"/>
              </a:rPr>
              <a:t>Elle</a:t>
            </a:r>
            <a:r>
              <a:rPr lang="fr-FR" sz="2200" dirty="0">
                <a:solidFill>
                  <a:srgbClr val="000000"/>
                </a:solidFill>
                <a:effectLst/>
                <a:latin typeface="Calibri" panose="020F0502020204030204" pitchFamily="34" charset="0"/>
                <a:ea typeface="Calibri" panose="020F0502020204030204" pitchFamily="34" charset="0"/>
                <a:cs typeface="Dekko"/>
              </a:rPr>
              <a:t> est un peu chouette, ma maman. Donc pour moi, </a:t>
            </a:r>
            <a:r>
              <a:rPr lang="fr-FR" sz="2200" dirty="0">
                <a:solidFill>
                  <a:srgbClr val="000000"/>
                </a:solidFill>
                <a:effectLst/>
                <a:highlight>
                  <a:srgbClr val="00FFFF"/>
                </a:highlight>
                <a:latin typeface="Calibri" panose="020F0502020204030204" pitchFamily="34" charset="0"/>
                <a:ea typeface="Calibri" panose="020F0502020204030204" pitchFamily="34" charset="0"/>
                <a:cs typeface="Dekko"/>
              </a:rPr>
              <a:t>je</a:t>
            </a:r>
            <a:r>
              <a:rPr lang="fr-FR" sz="2200" dirty="0">
                <a:solidFill>
                  <a:srgbClr val="000000"/>
                </a:solidFill>
                <a:effectLst/>
                <a:latin typeface="Calibri" panose="020F0502020204030204" pitchFamily="34" charset="0"/>
                <a:ea typeface="Calibri" panose="020F0502020204030204" pitchFamily="34" charset="0"/>
                <a:cs typeface="Dekko"/>
              </a:rPr>
              <a:t> ne vous demande rien. </a:t>
            </a:r>
            <a:endParaRPr lang="fr-FR" sz="2200" dirty="0">
              <a:solidFill>
                <a:srgbClr val="000000"/>
              </a:solidFill>
              <a:effectLst/>
              <a:latin typeface="Dekko"/>
              <a:ea typeface="Calibri" panose="020F0502020204030204" pitchFamily="34" charset="0"/>
              <a:cs typeface="Dekko"/>
            </a:endParaRPr>
          </a:p>
        </p:txBody>
      </p:sp>
    </p:spTree>
    <p:extLst>
      <p:ext uri="{BB962C8B-B14F-4D97-AF65-F5344CB8AC3E}">
        <p14:creationId xmlns:p14="http://schemas.microsoft.com/office/powerpoint/2010/main" val="2825970278"/>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TemplateFile" ma:contentTypeID="0x01010069924D1ECC420D47A2456556BC94F7370400BDF4491DEA4973499845289601F88B9F" ma:contentTypeVersion="55" ma:contentTypeDescription="Create a new document." ma:contentTypeScope="" ma:versionID="41eb558a2b826e6e4f9defd990175bec">
  <xsd:schema xmlns:xsd="http://www.w3.org/2001/XMLSchema" xmlns:xs="http://www.w3.org/2001/XMLSchema" xmlns:p="http://schemas.microsoft.com/office/2006/metadata/properties" xmlns:ns2="6d93d202-47fc-4405-873a-cab67cc5f1b2" xmlns:ns3="64acb2c5-0a2b-4bda-bd34-58e36cbb80d2" targetNamespace="http://schemas.microsoft.com/office/2006/metadata/properties" ma:root="true" ma:fieldsID="19deea0185cf7bc57eee9b90b1ba2ace" ns2:_="" ns3:_="">
    <xsd:import namespace="6d93d202-47fc-4405-873a-cab67cc5f1b2"/>
    <xsd:import namespace="64acb2c5-0a2b-4bda-bd34-58e36cbb80d2"/>
    <xsd:element name="properties">
      <xsd:complexType>
        <xsd:sequence>
          <xsd:element name="documentManagement">
            <xsd:complexType>
              <xsd:all>
                <xsd:element ref="ns2:AcquiredFrom" minOccurs="0"/>
                <xsd:element ref="ns2:UACurrentWords" minOccurs="0"/>
                <xsd:element ref="ns2:TPApplication" minOccurs="0"/>
                <xsd:element ref="ns2:ApprovalLog" minOccurs="0"/>
                <xsd:element ref="ns2:ApprovalStatus" minOccurs="0"/>
                <xsd:element ref="ns2:AssetStart" minOccurs="0"/>
                <xsd:element ref="ns2:AssetExpire" minOccurs="0"/>
                <xsd:element ref="ns2:AssetId" minOccurs="0"/>
                <xsd:element ref="ns2:IsSearchable" minOccurs="0"/>
                <xsd:element ref="ns2:AssetType" minOccurs="0"/>
                <xsd:element ref="ns2:APAuthor" minOccurs="0"/>
                <xsd:element ref="ns2:AverageRating" minOccurs="0"/>
                <xsd:element ref="ns2:BlockPublish" minOccurs="0"/>
                <xsd:element ref="ns2:BugNumber" minOccurs="0"/>
                <xsd:element ref="ns2:CampaignTagsTaxHTField0" minOccurs="0"/>
                <xsd:element ref="ns2:TPClientViewer" minOccurs="0"/>
                <xsd:element ref="ns2:ClipArtFilename" minOccurs="0"/>
                <xsd:element ref="ns2:TPCommandLine" minOccurs="0"/>
                <xsd:element ref="ns2:TPComponent" minOccurs="0"/>
                <xsd:element ref="ns2:ContentItem" minOccurs="0"/>
                <xsd:element ref="ns2:CrawlForDependencies" minOccurs="0"/>
                <xsd:element ref="ns2:CSXHash" minOccurs="0"/>
                <xsd:element ref="ns2:CSXSubmissionMarket" minOccurs="0"/>
                <xsd:element ref="ns2:CSXUpdate" minOccurs="0"/>
                <xsd:element ref="ns2:IntlLangReviewDate" minOccurs="0"/>
                <xsd:element ref="ns2:IsDeleted" minOccurs="0"/>
                <xsd:element ref="ns2:APDescription" minOccurs="0"/>
                <xsd:element ref="ns2:DirectSourceMarket" minOccurs="0"/>
                <xsd:element ref="ns2:Downloads" minOccurs="0"/>
                <xsd:element ref="ns2:DSATActionTaken" minOccurs="0"/>
                <xsd:element ref="ns2:APEditor" minOccurs="0"/>
                <xsd:element ref="ns2:EditorialStatus" minOccurs="0"/>
                <xsd:element ref="ns2:EditorialTags" minOccurs="0"/>
                <xsd:element ref="ns2:TPExecutable" minOccurs="0"/>
                <xsd:element ref="ns2:FeatureTagsTaxHTField0" minOccurs="0"/>
                <xsd:element ref="ns2:TPFriendlyName" minOccurs="0"/>
                <xsd:element ref="ns2:FriendlyTitle" minOccurs="0"/>
                <xsd:element ref="ns2:PrimaryImageGen" minOccurs="0"/>
                <xsd:element ref="ns2:HandoffToMSDN" minOccurs="0"/>
                <xsd:element ref="ns2:InProjectListLookup" minOccurs="0"/>
                <xsd:element ref="ns2:TPInstallLocation" minOccurs="0"/>
                <xsd:element ref="ns2:InternalTagsTaxHTField0" minOccurs="0"/>
                <xsd:element ref="ns2:IntlLangReview" minOccurs="0"/>
                <xsd:element ref="ns2:IntlLangReviewer" minOccurs="0"/>
                <xsd:element ref="ns2:MarketSpecific" minOccurs="0"/>
                <xsd:element ref="ns2:LastCompleteVersionLookup" minOccurs="0"/>
                <xsd:element ref="ns2:LastHandOff" minOccurs="0"/>
                <xsd:element ref="ns2:LastModifiedDateTime" minOccurs="0"/>
                <xsd:element ref="ns2:LastPreviewErrorLookup" minOccurs="0"/>
                <xsd:element ref="ns2:LastPreviewResultLookup" minOccurs="0"/>
                <xsd:element ref="ns2:LastPreviewAttemptDateLookup" minOccurs="0"/>
                <xsd:element ref="ns2:LastPreviewedByLookup" minOccurs="0"/>
                <xsd:element ref="ns2:LastPreviewTimeLookup" minOccurs="0"/>
                <xsd:element ref="ns2:LastPreviewVersionLookup" minOccurs="0"/>
                <xsd:element ref="ns2:LastPublishErrorLookup" minOccurs="0"/>
                <xsd:element ref="ns2:LastPublishResultLookup" minOccurs="0"/>
                <xsd:element ref="ns2:LastPublishAttemptDateLookup" minOccurs="0"/>
                <xsd:element ref="ns2:LastPublishedByLookup" minOccurs="0"/>
                <xsd:element ref="ns2:LastPublishTimeLookup" minOccurs="0"/>
                <xsd:element ref="ns2:LastPublishVersionLookup" minOccurs="0"/>
                <xsd:element ref="ns2:TPLaunchHelpLinkType" minOccurs="0"/>
                <xsd:element ref="ns2:LegacyData" minOccurs="0"/>
                <xsd:element ref="ns2:TPLaunchHelpLink" minOccurs="0"/>
                <xsd:element ref="ns2:LocComments" minOccurs="0"/>
                <xsd:element ref="ns2:LocLastLocAttemptVersionLookup" minOccurs="0"/>
                <xsd:element ref="ns2:LocLastLocAttemptVersionTypeLookup" minOccurs="0"/>
                <xsd:element ref="ns2:LocManualTestRequired" minOccurs="0"/>
                <xsd:element ref="ns2:LocMarketGroupTiers2" minOccurs="0"/>
                <xsd:element ref="ns2:LocNewPublishedVersionLookup" minOccurs="0"/>
                <xsd:element ref="ns2:LocOverallHandbackStatusLookup" minOccurs="0"/>
                <xsd:element ref="ns2:LocOverallLocStatusLookup" minOccurs="0"/>
                <xsd:element ref="ns2:LocOverallPreviewStatusLookup" minOccurs="0"/>
                <xsd:element ref="ns2:LocOverallPublishStatusLookup" minOccurs="0"/>
                <xsd:element ref="ns2:IntlLocPriority" minOccurs="0"/>
                <xsd:element ref="ns2:LocProcessedForHandoffsLookup" minOccurs="0"/>
                <xsd:element ref="ns2:LocProcessedForMarketsLookup" minOccurs="0"/>
                <xsd:element ref="ns2:LocPublishedDependentAssetsLookup" minOccurs="0"/>
                <xsd:element ref="ns2:LocPublishedLinkedAssetsLookup" minOccurs="0"/>
                <xsd:element ref="ns2:LocRecommendedHandoff" minOccurs="0"/>
                <xsd:element ref="ns2:LocalizationTagsTaxHTField0" minOccurs="0"/>
                <xsd:element ref="ns2:MachineTranslated" minOccurs="0"/>
                <xsd:element ref="ns2:Manager" minOccurs="0"/>
                <xsd:element ref="ns2:Markets" minOccurs="0"/>
                <xsd:element ref="ns2:Milestone" minOccurs="0"/>
                <xsd:element ref="ns2:TPNamespace" minOccurs="0"/>
                <xsd:element ref="ns2:NumericId" minOccurs="0"/>
                <xsd:element ref="ns2:NumOfRatingsLookup" minOccurs="0"/>
                <xsd:element ref="ns2:OOCacheId" minOccurs="0"/>
                <xsd:element ref="ns2:OpenTemplate" minOccurs="0"/>
                <xsd:element ref="ns2:OriginAsset" minOccurs="0"/>
                <xsd:element ref="ns2:OriginalRelease" minOccurs="0"/>
                <xsd:element ref="ns2:OriginalSourceMarket" minOccurs="0"/>
                <xsd:element ref="ns2:OutputCachingOn" minOccurs="0"/>
                <xsd:element ref="ns2:ParentAssetId" minOccurs="0"/>
                <xsd:element ref="ns2:PlannedPubDate" minOccurs="0"/>
                <xsd:element ref="ns2:PolicheckWords" minOccurs="0"/>
                <xsd:element ref="ns2:BusinessGroup" minOccurs="0"/>
                <xsd:element ref="ns2:UAProjectedTotalWords" minOccurs="0"/>
                <xsd:element ref="ns2:Provider" minOccurs="0"/>
                <xsd:element ref="ns2:Providers" minOccurs="0"/>
                <xsd:element ref="ns2:PublishStatusLookup" minOccurs="0"/>
                <xsd:element ref="ns2:PublishTargets" minOccurs="0"/>
                <xsd:element ref="ns2:RecommendationsModifier" minOccurs="0"/>
                <xsd:element ref="ns2:ArtSampleDocs" minOccurs="0"/>
                <xsd:element ref="ns2:ScenarioTagsTaxHTField0" minOccurs="0"/>
                <xsd:element ref="ns2:ShowIn" minOccurs="0"/>
                <xsd:element ref="ns2:SourceTitle" minOccurs="0"/>
                <xsd:element ref="ns2:CSXSubmissionDate" minOccurs="0"/>
                <xsd:element ref="ns2:SubmitterId" minOccurs="0"/>
                <xsd:element ref="ns2:TaxCatchAll" minOccurs="0"/>
                <xsd:element ref="ns2:TaxCatchAllLabel" minOccurs="0"/>
                <xsd:element ref="ns2:TemplateStatus" minOccurs="0"/>
                <xsd:element ref="ns2:TemplateTemplateType" minOccurs="0"/>
                <xsd:element ref="ns2:ThumbnailAssetId" minOccurs="0"/>
                <xsd:element ref="ns2:TimesCloned" minOccurs="0"/>
                <xsd:element ref="ns2:TrustLevel" minOccurs="0"/>
                <xsd:element ref="ns2:UALocComments" minOccurs="0"/>
                <xsd:element ref="ns2:UALocRecommendation" minOccurs="0"/>
                <xsd:element ref="ns2:UANotes" minOccurs="0"/>
                <xsd:element ref="ns2:TPAppVersion" minOccurs="0"/>
                <xsd:element ref="ns2:VoteCount" minOccurs="0"/>
                <xsd:element ref="ns3:Description0" minOccurs="0"/>
                <xsd:element ref="ns3:Componen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d93d202-47fc-4405-873a-cab67cc5f1b2" elementFormDefault="qualified">
    <xsd:import namespace="http://schemas.microsoft.com/office/2006/documentManagement/types"/>
    <xsd:import namespace="http://schemas.microsoft.com/office/infopath/2007/PartnerControls"/>
    <xsd:element name="AcquiredFrom" ma:index="1" nillable="true" ma:displayName="Acquired From" ma:default="Internal MS" ma:internalName="AcquiredFrom" ma:readOnly="false">
      <xsd:simpleType>
        <xsd:restriction base="dms:Choice">
          <xsd:enumeration value="Internal MS"/>
          <xsd:enumeration value="Community"/>
          <xsd:enumeration value="MVP"/>
          <xsd:enumeration value="Publisher"/>
          <xsd:enumeration value="Partner"/>
          <xsd:enumeration value="None"/>
        </xsd:restriction>
      </xsd:simpleType>
    </xsd:element>
    <xsd:element name="UACurrentWords" ma:index="2" nillable="true" ma:displayName="Actual Word Count" ma:default="" ma:internalName="UACurrentWords" ma:readOnly="false">
      <xsd:simpleType>
        <xsd:restriction base="dms:Unknown"/>
      </xsd:simpleType>
    </xsd:element>
    <xsd:element name="TPApplication" ma:index="3" nillable="true" ma:displayName="Application to Open Template With" ma:default="" ma:internalName="TPApplication">
      <xsd:simpleType>
        <xsd:restriction base="dms:Text"/>
      </xsd:simpleType>
    </xsd:element>
    <xsd:element name="ApprovalLog" ma:index="4" nillable="true" ma:displayName="Approval Log" ma:default="" ma:hidden="true" ma:internalName="ApprovalLog" ma:readOnly="false">
      <xsd:simpleType>
        <xsd:restriction base="dms:Note"/>
      </xsd:simpleType>
    </xsd:element>
    <xsd:element name="ApprovalStatus" ma:index="5" nillable="true" ma:displayName="Approval Status" ma:default="InProgress" ma:internalName="ApprovalStatus" ma:readOnly="false">
      <xsd:simpleType>
        <xsd:restriction base="dms:Choice">
          <xsd:enumeration value="InProgress"/>
          <xsd:enumeration value="Rejected"/>
          <xsd:enumeration value="Questionable"/>
          <xsd:enumeration value="ApprovedAutomatic"/>
          <xsd:enumeration value="ApprovedManual"/>
          <xsd:enumeration value="On Hold"/>
          <xsd:enumeration value="Needs Review"/>
          <xsd:enumeration value="A Violation"/>
          <xsd:enumeration value="Unpublished Violation"/>
        </xsd:restriction>
      </xsd:simpleType>
    </xsd:element>
    <xsd:element name="AssetStart" ma:index="6" nillable="true" ma:displayName="Asset Begin Date" ma:default="[Today]" ma:internalName="AssetStart" ma:readOnly="false">
      <xsd:simpleType>
        <xsd:restriction base="dms:DateTime"/>
      </xsd:simpleType>
    </xsd:element>
    <xsd:element name="AssetExpire" ma:index="7" nillable="true" ma:displayName="Asset End Date" ma:default="2029-01-01T00:00:00Z" ma:internalName="AssetExpire" ma:readOnly="false">
      <xsd:simpleType>
        <xsd:restriction base="dms:DateTime"/>
      </xsd:simpleType>
    </xsd:element>
    <xsd:element name="AssetId" ma:index="8" nillable="true" ma:displayName="Asset ID" ma:default="" ma:indexed="true" ma:internalName="AssetId" ma:readOnly="false">
      <xsd:simpleType>
        <xsd:restriction base="dms:Text">
          <xsd:maxLength value="255"/>
        </xsd:restriction>
      </xsd:simpleType>
    </xsd:element>
    <xsd:element name="IsSearchable" ma:index="9" nillable="true" ma:displayName="Asset Searchable?" ma:default="true" ma:internalName="IsSearchable" ma:readOnly="false">
      <xsd:simpleType>
        <xsd:restriction base="dms:Boolean"/>
      </xsd:simpleType>
    </xsd:element>
    <xsd:element name="AssetType" ma:index="10" nillable="true" ma:displayName="Asset Type" ma:default="" ma:internalName="AssetType" ma:readOnly="false">
      <xsd:simpleType>
        <xsd:restriction base="dms:Unknown"/>
      </xsd:simpleType>
    </xsd:element>
    <xsd:element name="APAuthor" ma:index="11" nillable="true" ma:displayName="Author" ma:default="" ma:list="UserInfo" ma:internalName="APAuth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AverageRating" ma:index="12" nillable="true" ma:displayName="Average Rating" ma:internalName="AverageRating" ma:readOnly="false">
      <xsd:simpleType>
        <xsd:restriction base="dms:Text"/>
      </xsd:simpleType>
    </xsd:element>
    <xsd:element name="BlockPublish" ma:index="13" nillable="true" ma:displayName="Block from Publishing?" ma:default="" ma:internalName="BlockPublish" ma:readOnly="false">
      <xsd:simpleType>
        <xsd:restriction base="dms:Boolean"/>
      </xsd:simpleType>
    </xsd:element>
    <xsd:element name="BugNumber" ma:index="14" nillable="true" ma:displayName="Bug Number" ma:default="" ma:internalName="BugNumber" ma:readOnly="false">
      <xsd:simpleType>
        <xsd:restriction base="dms:Text"/>
      </xsd:simpleType>
    </xsd:element>
    <xsd:element name="CampaignTagsTaxHTField0" ma:index="16" nillable="true" ma:taxonomy="true" ma:internalName="CampaignTagsTaxHTField0" ma:taxonomyFieldName="CampaignTags" ma:displayName="Campaigns" ma:readOnly="false" ma:default="" ma:fieldId="{dc79c007-7f28-4db9-9ba1-525d19a3279b}" ma:taxonomyMulti="true" ma:sspId="8f79753a-75d3-41f5-8ca3-40b843941b4f" ma:termSetId="ca0e50d4-faa1-44ce-961e-bb1441c60e66" ma:anchorId="00000000-0000-0000-0000-000000000000" ma:open="false" ma:isKeyword="false">
      <xsd:complexType>
        <xsd:sequence>
          <xsd:element ref="pc:Terms" minOccurs="0" maxOccurs="1"/>
        </xsd:sequence>
      </xsd:complexType>
    </xsd:element>
    <xsd:element name="TPClientViewer" ma:index="17" nillable="true" ma:displayName="Client Viewer" ma:default="" ma:internalName="TPClientViewer">
      <xsd:simpleType>
        <xsd:restriction base="dms:Text"/>
      </xsd:simpleType>
    </xsd:element>
    <xsd:element name="ClipArtFilename" ma:index="18" nillable="true" ma:displayName="Clip Art Name" ma:default="" ma:internalName="ClipArtFilename" ma:readOnly="false">
      <xsd:simpleType>
        <xsd:restriction base="dms:Text"/>
      </xsd:simpleType>
    </xsd:element>
    <xsd:element name="TPCommandLine" ma:index="19" nillable="true" ma:displayName="Command Line" ma:default="" ma:internalName="TPCommandLine">
      <xsd:simpleType>
        <xsd:restriction base="dms:Text"/>
      </xsd:simpleType>
    </xsd:element>
    <xsd:element name="TPComponent" ma:index="20" nillable="true" ma:displayName="Component" ma:default="" ma:internalName="TPComponent">
      <xsd:simpleType>
        <xsd:restriction base="dms:Text"/>
      </xsd:simpleType>
    </xsd:element>
    <xsd:element name="ContentItem" ma:index="21" nillable="true" ma:displayName="Content Item" ma:default="" ma:hidden="true" ma:internalName="ContentItem" ma:readOnly="false">
      <xsd:simpleType>
        <xsd:restriction base="dms:Unknown"/>
      </xsd:simpleType>
    </xsd:element>
    <xsd:element name="CrawlForDependencies" ma:index="23" nillable="true" ma:displayName="Crawl for Dependencies?" ma:default="true" ma:internalName="CrawlForDependencies" ma:readOnly="false">
      <xsd:simpleType>
        <xsd:restriction base="dms:Boolean"/>
      </xsd:simpleType>
    </xsd:element>
    <xsd:element name="CSXHash" ma:index="26" nillable="true" ma:displayName="CSX Hash" ma:default="" ma:indexed="true" ma:internalName="CSXHash" ma:readOnly="false">
      <xsd:simpleType>
        <xsd:restriction base="dms:Text"/>
      </xsd:simpleType>
    </xsd:element>
    <xsd:element name="CSXSubmissionMarket" ma:index="27" nillable="true" ma:displayName="CSX Submission Market" ma:default="" ma:list="{80C6DD30-196A-4C6B-B1BF-A43F3B8ACD4F}" ma:internalName="CSXSubmissionMarket" ma:readOnly="false" ma:showField="MarketName" ma:web="6d93d202-47fc-4405-873a-cab67cc5f1b2">
      <xsd:simpleType>
        <xsd:restriction base="dms:Lookup"/>
      </xsd:simpleType>
    </xsd:element>
    <xsd:element name="CSXUpdate" ma:index="28" nillable="true" ma:displayName="CSX Updated?" ma:default="false" ma:internalName="CSXUpdate" ma:readOnly="false">
      <xsd:simpleType>
        <xsd:restriction base="dms:Boolean"/>
      </xsd:simpleType>
    </xsd:element>
    <xsd:element name="IntlLangReviewDate" ma:index="29" nillable="true" ma:displayName="Date to Complete Intl QA" ma:default="" ma:internalName="IntlLangReviewDate" ma:readOnly="false">
      <xsd:simpleType>
        <xsd:restriction base="dms:DateTime"/>
      </xsd:simpleType>
    </xsd:element>
    <xsd:element name="IsDeleted" ma:index="30" nillable="true" ma:displayName="Deleted?" ma:default="" ma:internalName="IsDeleted" ma:readOnly="false">
      <xsd:simpleType>
        <xsd:restriction base="dms:Boolean"/>
      </xsd:simpleType>
    </xsd:element>
    <xsd:element name="APDescription" ma:index="31" nillable="true" ma:displayName="Description" ma:default="" ma:internalName="APDescription" ma:readOnly="false">
      <xsd:simpleType>
        <xsd:restriction base="dms:Note"/>
      </xsd:simpleType>
    </xsd:element>
    <xsd:element name="DirectSourceMarket" ma:index="32" nillable="true" ma:displayName="Direct Source Market Group" ma:default="" ma:internalName="DirectSourceMarket" ma:readOnly="false">
      <xsd:simpleType>
        <xsd:restriction base="dms:Text"/>
      </xsd:simpleType>
    </xsd:element>
    <xsd:element name="Downloads" ma:index="33" nillable="true" ma:displayName="Downloads" ma:default="0" ma:hidden="true" ma:internalName="Downloads" ma:readOnly="false">
      <xsd:simpleType>
        <xsd:restriction base="dms:Unknown"/>
      </xsd:simpleType>
    </xsd:element>
    <xsd:element name="DSATActionTaken" ma:index="34" nillable="true" ma:displayName="DSAT Action Taken" ma:default="" ma:internalName="DSATActionTaken" ma:readOnly="false">
      <xsd:simpleType>
        <xsd:restriction base="dms:Choice">
          <xsd:enumeration value="Best Bets"/>
          <xsd:enumeration value="Expire"/>
          <xsd:enumeration value="Hide"/>
          <xsd:enumeration value="None"/>
        </xsd:restriction>
      </xsd:simpleType>
    </xsd:element>
    <xsd:element name="APEditor" ma:index="35" nillable="true" ma:displayName="Editor" ma:default="" ma:list="UserInfo" ma:internalName="APEditor" ma:readOnly="fals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ditorialStatus" ma:index="36" nillable="true" ma:displayName="Editorial Status" ma:default="" ma:internalName="EditorialStatus" ma:readOnly="false">
      <xsd:simpleType>
        <xsd:restriction base="dms:Unknown"/>
      </xsd:simpleType>
    </xsd:element>
    <xsd:element name="EditorialTags" ma:index="37" nillable="true" ma:displayName="Editorial Tags" ma:default="" ma:internalName="EditorialTags">
      <xsd:simpleType>
        <xsd:restriction base="dms:Unknown"/>
      </xsd:simpleType>
    </xsd:element>
    <xsd:element name="TPExecutable" ma:index="38" nillable="true" ma:displayName="Executable" ma:default="" ma:internalName="TPExecutable">
      <xsd:simpleType>
        <xsd:restriction base="dms:Text"/>
      </xsd:simpleType>
    </xsd:element>
    <xsd:element name="FeatureTagsTaxHTField0" ma:index="40" nillable="true" ma:taxonomy="true" ma:internalName="FeatureTagsTaxHTField0" ma:taxonomyFieldName="FeatureTags" ma:displayName="Features" ma:readOnly="false" ma:default="" ma:fieldId="{bb16b974-ed24-4278-8820-8e232d38904b}" ma:taxonomyMulti="true" ma:sspId="8f79753a-75d3-41f5-8ca3-40b843941b4f" ma:termSetId="f1ab6845-967d-4854-a0ba-4ec07f0f8113" ma:anchorId="00000000-0000-0000-0000-000000000000" ma:open="false" ma:isKeyword="false">
      <xsd:complexType>
        <xsd:sequence>
          <xsd:element ref="pc:Terms" minOccurs="0" maxOccurs="1"/>
        </xsd:sequence>
      </xsd:complexType>
    </xsd:element>
    <xsd:element name="TPFriendlyName" ma:index="41" nillable="true" ma:displayName="Friendly Name" ma:default="" ma:internalName="TPFriendlyName">
      <xsd:simpleType>
        <xsd:restriction base="dms:Text"/>
      </xsd:simpleType>
    </xsd:element>
    <xsd:element name="FriendlyTitle" ma:index="42" nillable="true" ma:displayName="Friendly Title" ma:default="" ma:description="Shorter title to be used when displaying search results" ma:internalName="FriendlyTitle" ma:readOnly="false">
      <xsd:simpleType>
        <xsd:restriction base="dms:Text"/>
      </xsd:simpleType>
    </xsd:element>
    <xsd:element name="PrimaryImageGen" ma:index="43" nillable="true" ma:displayName="Generate Images?" ma:default="true" ma:internalName="PrimaryImageGen">
      <xsd:simpleType>
        <xsd:restriction base="dms:Boolean"/>
      </xsd:simpleType>
    </xsd:element>
    <xsd:element name="HandoffToMSDN" ma:index="44" nillable="true" ma:displayName="Handoff To MSDN Date" ma:default="" ma:internalName="HandoffToMSDN" ma:readOnly="false">
      <xsd:simpleType>
        <xsd:restriction base="dms:DateTime"/>
      </xsd:simpleType>
    </xsd:element>
    <xsd:element name="InProjectListLookup" ma:index="45" nillable="true" ma:displayName="InProjectListLookup" ma:list="{7E2D4CA2-442A-4FDA-AA57-71B8C7B2C53C}" ma:internalName="InProjectListLookup" ma:readOnly="true" ma:showField="InProjectList"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TPInstallLocation" ma:index="46" nillable="true" ma:displayName="Install Location" ma:default="" ma:internalName="TPInstallLocation">
      <xsd:simpleType>
        <xsd:restriction base="dms:Text"/>
      </xsd:simpleType>
    </xsd:element>
    <xsd:element name="InternalTagsTaxHTField0" ma:index="48" nillable="true" ma:taxonomy="true" ma:internalName="InternalTagsTaxHTField0" ma:taxonomyFieldName="InternalTags" ma:displayName="Internal Tags" ma:readOnly="false" ma:default="" ma:fieldId="{fd9a49dc-3dbf-4047-b62d-1d587abe7b40}" ma:taxonomyMulti="true" ma:sspId="8f79753a-75d3-41f5-8ca3-40b843941b4f" ma:termSetId="82b6639e-f7fc-4c18-ad2d-003a6e707765" ma:anchorId="00000000-0000-0000-0000-000000000000" ma:open="false" ma:isKeyword="false">
      <xsd:complexType>
        <xsd:sequence>
          <xsd:element ref="pc:Terms" minOccurs="0" maxOccurs="1"/>
        </xsd:sequence>
      </xsd:complexType>
    </xsd:element>
    <xsd:element name="IntlLangReview" ma:index="49" nillable="true" ma:displayName="Intl Lang QA Review Required?" ma:default="" ma:internalName="IntlLangReview" ma:readOnly="false">
      <xsd:simpleType>
        <xsd:restriction base="dms:Boolean"/>
      </xsd:simpleType>
    </xsd:element>
    <xsd:element name="IntlLangReviewer" ma:index="50" nillable="true" ma:displayName="Intl Lang QA Reviewer" ma:default="" ma:internalName="IntlLangReviewer" ma:readOnly="false">
      <xsd:simpleType>
        <xsd:restriction base="dms:Text"/>
      </xsd:simpleType>
    </xsd:element>
    <xsd:element name="MarketSpecific" ma:index="51" nillable="true" ma:displayName="Is Market Specific?" ma:default="" ma:internalName="MarketSpecific" ma:readOnly="false">
      <xsd:simpleType>
        <xsd:restriction base="dms:Boolean"/>
      </xsd:simpleType>
    </xsd:element>
    <xsd:element name="LastCompleteVersionLookup" ma:index="52" nillable="true" ma:displayName="Last Complete Version Lookup" ma:default="" ma:list="{7E2D4CA2-442A-4FDA-AA57-71B8C7B2C53C}" ma:internalName="LastCompleteVersionLookup" ma:readOnly="true" ma:showField="LastCompleteVersion"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HandOff" ma:index="53" nillable="true" ma:displayName="Last Hand-off" ma:default="" ma:internalName="LastHandOff" ma:readOnly="false">
      <xsd:simpleType>
        <xsd:restriction base="dms:DateTime"/>
      </xsd:simpleType>
    </xsd:element>
    <xsd:element name="LastModifiedDateTime" ma:index="54" nillable="true" ma:displayName="Last Modified Date" ma:default="" ma:internalName="LastModifiedDateTime" ma:readOnly="false">
      <xsd:simpleType>
        <xsd:restriction base="dms:DateTime"/>
      </xsd:simpleType>
    </xsd:element>
    <xsd:element name="LastPreviewErrorLookup" ma:index="55" nillable="true" ma:displayName="Last Preview Attempt Error" ma:default="" ma:list="{7E2D4CA2-442A-4FDA-AA57-71B8C7B2C53C}" ma:internalName="LastPreviewErrorLookup" ma:readOnly="true" ma:showField="LastPreviewError"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ResultLookup" ma:index="56" nillable="true" ma:displayName="Last Preview Attempt Result" ma:default="" ma:list="{7E2D4CA2-442A-4FDA-AA57-71B8C7B2C53C}" ma:internalName="LastPreviewResultLookup" ma:readOnly="true" ma:showField="LastPreviewResult"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AttemptDateLookup" ma:index="57" nillable="true" ma:displayName="Last Preview Attempted On" ma:default="" ma:list="{7E2D4CA2-442A-4FDA-AA57-71B8C7B2C53C}" ma:internalName="LastPreviewAttemptDateLookup" ma:readOnly="true" ma:showField="LastPreviewAttemptDat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edByLookup" ma:index="58" nillable="true" ma:displayName="Last Previewed By" ma:default="" ma:list="{7E2D4CA2-442A-4FDA-AA57-71B8C7B2C53C}" ma:internalName="LastPreviewedByLookup" ma:readOnly="true" ma:showField="LastPreviewedBy"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TimeLookup" ma:index="59" nillable="true" ma:displayName="Last Previewed Date" ma:default="" ma:list="{7E2D4CA2-442A-4FDA-AA57-71B8C7B2C53C}" ma:internalName="LastPreviewTimeLookup" ma:readOnly="true" ma:showField="LastPreviewTim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reviewVersionLookup" ma:index="60" nillable="true" ma:displayName="Last Previewed Version" ma:default="" ma:list="{7E2D4CA2-442A-4FDA-AA57-71B8C7B2C53C}" ma:internalName="LastPreviewVersionLookup" ma:readOnly="true" ma:showField="LastPreviewVersion"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ErrorLookup" ma:index="61" nillable="true" ma:displayName="Last Publish Attempt Error" ma:default="" ma:list="{7E2D4CA2-442A-4FDA-AA57-71B8C7B2C53C}" ma:internalName="LastPublishErrorLookup" ma:readOnly="true" ma:showField="LastPublishError"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ResultLookup" ma:index="62" nillable="true" ma:displayName="Last Publish Attempt Result" ma:default="" ma:list="{7E2D4CA2-442A-4FDA-AA57-71B8C7B2C53C}" ma:internalName="LastPublishResultLookup" ma:readOnly="true" ma:showField="LastPublishResult"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AttemptDateLookup" ma:index="63" nillable="true" ma:displayName="Last Publish Attempted On" ma:default="" ma:list="{7E2D4CA2-442A-4FDA-AA57-71B8C7B2C53C}" ma:internalName="LastPublishAttemptDateLookup" ma:readOnly="true" ma:showField="LastPublishAttemptDat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edByLookup" ma:index="64" nillable="true" ma:displayName="Last Published By" ma:default="" ma:list="{7E2D4CA2-442A-4FDA-AA57-71B8C7B2C53C}" ma:internalName="LastPublishedByLookup" ma:readOnly="true" ma:showField="LastPublishedBy"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TimeLookup" ma:index="65" nillable="true" ma:displayName="Last Published Date" ma:default="" ma:list="{7E2D4CA2-442A-4FDA-AA57-71B8C7B2C53C}" ma:internalName="LastPublishTimeLookup" ma:readOnly="true" ma:showField="LastPublishTim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LastPublishVersionLookup" ma:index="66" nillable="true" ma:displayName="Last Published Version" ma:default="" ma:list="{7E2D4CA2-442A-4FDA-AA57-71B8C7B2C53C}" ma:internalName="LastPublishVersionLookup" ma:readOnly="true" ma:showField="LastPublishVersion"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TPLaunchHelpLinkType" ma:index="67" nillable="true" ma:displayName="Launch Help Link Type" ma:default="Template" ma:internalName="TPLaunchHelpLinkType">
      <xsd:simpleType>
        <xsd:restriction base="dms:Choice">
          <xsd:enumeration value="Template"/>
          <xsd:enumeration value="Training"/>
          <xsd:enumeration value="URL"/>
          <xsd:enumeration value="None"/>
        </xsd:restriction>
      </xsd:simpleType>
    </xsd:element>
    <xsd:element name="LegacyData" ma:index="68" nillable="true" ma:displayName="Legacy Data" ma:default="" ma:internalName="LegacyData" ma:readOnly="false">
      <xsd:simpleType>
        <xsd:restriction base="dms:Note"/>
      </xsd:simpleType>
    </xsd:element>
    <xsd:element name="TPLaunchHelpLink" ma:index="69" nillable="true" ma:displayName="Link to Launch Help Topic" ma:default="" ma:internalName="TPLaunchHelpLink">
      <xsd:simpleType>
        <xsd:restriction base="dms:Text"/>
      </xsd:simpleType>
    </xsd:element>
    <xsd:element name="LocComments" ma:index="70" nillable="true" ma:displayName="Loc Approval Comments" ma:default="" ma:internalName="LocComments" ma:readOnly="false">
      <xsd:simpleType>
        <xsd:restriction base="dms:Note"/>
      </xsd:simpleType>
    </xsd:element>
    <xsd:element name="LocLastLocAttemptVersionLookup" ma:index="71" nillable="true" ma:displayName="Loc Last Loc Attempt Version" ma:default="" ma:list="{4CDE398E-75A7-4993-8C61-2BFD31F64754}" ma:internalName="LocLastLocAttemptVersionLookup" ma:readOnly="false" ma:showField="LastLocAttemptVersion" ma:web="6d93d202-47fc-4405-873a-cab67cc5f1b2">
      <xsd:simpleType>
        <xsd:restriction base="dms:Lookup"/>
      </xsd:simpleType>
    </xsd:element>
    <xsd:element name="LocLastLocAttemptVersionTypeLookup" ma:index="72" nillable="true" ma:displayName="Loc Last Loc Attempt Version Type" ma:default="" ma:list="{4CDE398E-75A7-4993-8C61-2BFD31F64754}" ma:internalName="LocLastLocAttemptVersionTypeLookup" ma:readOnly="true" ma:showField="LastLocAttemptVersionType" ma:web="6d93d202-47fc-4405-873a-cab67cc5f1b2">
      <xsd:simpleType>
        <xsd:restriction base="dms:Lookup"/>
      </xsd:simpleType>
    </xsd:element>
    <xsd:element name="LocManualTestRequired" ma:index="73" nillable="true" ma:displayName="Loc Manual Test Required" ma:default="" ma:internalName="LocManualTestRequired" ma:readOnly="false">
      <xsd:simpleType>
        <xsd:restriction base="dms:Boolean"/>
      </xsd:simpleType>
    </xsd:element>
    <xsd:element name="LocMarketGroupTiers2" ma:index="74" nillable="true" ma:displayName="Loc Market Group Tiers" ma:internalName="LocMarketGroupTiers2" ma:readOnly="false">
      <xsd:simpleType>
        <xsd:restriction base="dms:Unknown"/>
      </xsd:simpleType>
    </xsd:element>
    <xsd:element name="LocNewPublishedVersionLookup" ma:index="75" nillable="true" ma:displayName="Loc New Published Version Lookup" ma:default="" ma:list="{4CDE398E-75A7-4993-8C61-2BFD31F64754}" ma:internalName="LocNewPublishedVersionLookup" ma:readOnly="true" ma:showField="NewPublishedVersion" ma:web="6d93d202-47fc-4405-873a-cab67cc5f1b2">
      <xsd:simpleType>
        <xsd:restriction base="dms:Lookup"/>
      </xsd:simpleType>
    </xsd:element>
    <xsd:element name="LocOverallHandbackStatusLookup" ma:index="76" nillable="true" ma:displayName="Loc Overall Handback Status" ma:default="" ma:list="{4CDE398E-75A7-4993-8C61-2BFD31F64754}" ma:internalName="LocOverallHandbackStatusLookup" ma:readOnly="true" ma:showField="OverallHandbackStatus" ma:web="6d93d202-47fc-4405-873a-cab67cc5f1b2">
      <xsd:simpleType>
        <xsd:restriction base="dms:Lookup"/>
      </xsd:simpleType>
    </xsd:element>
    <xsd:element name="LocOverallLocStatusLookup" ma:index="77" nillable="true" ma:displayName="Loc Overall Localize Status" ma:default="" ma:list="{4CDE398E-75A7-4993-8C61-2BFD31F64754}" ma:internalName="LocOverallLocStatusLookup" ma:readOnly="true" ma:showField="OverallLocStatus" ma:web="6d93d202-47fc-4405-873a-cab67cc5f1b2">
      <xsd:simpleType>
        <xsd:restriction base="dms:Lookup"/>
      </xsd:simpleType>
    </xsd:element>
    <xsd:element name="LocOverallPreviewStatusLookup" ma:index="78" nillable="true" ma:displayName="Loc Overall Preview Status" ma:default="" ma:list="{4CDE398E-75A7-4993-8C61-2BFD31F64754}" ma:internalName="LocOverallPreviewStatusLookup" ma:readOnly="true" ma:showField="OverallPreviewStatus" ma:web="6d93d202-47fc-4405-873a-cab67cc5f1b2">
      <xsd:simpleType>
        <xsd:restriction base="dms:Lookup"/>
      </xsd:simpleType>
    </xsd:element>
    <xsd:element name="LocOverallPublishStatusLookup" ma:index="79" nillable="true" ma:displayName="Loc Overall Publish Status" ma:default="" ma:list="{4CDE398E-75A7-4993-8C61-2BFD31F64754}" ma:internalName="LocOverallPublishStatusLookup" ma:readOnly="true" ma:showField="OverallPublishStatus" ma:web="6d93d202-47fc-4405-873a-cab67cc5f1b2">
      <xsd:simpleType>
        <xsd:restriction base="dms:Lookup"/>
      </xsd:simpleType>
    </xsd:element>
    <xsd:element name="IntlLocPriority" ma:index="80" nillable="true" ma:displayName="Loc Priority" ma:default="" ma:internalName="IntlLocPriority" ma:readOnly="false">
      <xsd:simpleType>
        <xsd:restriction base="dms:Unknown"/>
      </xsd:simpleType>
    </xsd:element>
    <xsd:element name="LocProcessedForHandoffsLookup" ma:index="81" nillable="true" ma:displayName="Loc Processed For Handoffs" ma:default="" ma:list="{4CDE398E-75A7-4993-8C61-2BFD31F64754}" ma:internalName="LocProcessedForHandoffsLookup" ma:readOnly="true" ma:showField="ProcessedForHandoffs" ma:web="6d93d202-47fc-4405-873a-cab67cc5f1b2">
      <xsd:simpleType>
        <xsd:restriction base="dms:Lookup"/>
      </xsd:simpleType>
    </xsd:element>
    <xsd:element name="LocProcessedForMarketsLookup" ma:index="82" nillable="true" ma:displayName="Loc Processed For Markets" ma:default="" ma:list="{4CDE398E-75A7-4993-8C61-2BFD31F64754}" ma:internalName="LocProcessedForMarketsLookup" ma:readOnly="true" ma:showField="ProcessedForMarkets" ma:web="6d93d202-47fc-4405-873a-cab67cc5f1b2">
      <xsd:simpleType>
        <xsd:restriction base="dms:Lookup"/>
      </xsd:simpleType>
    </xsd:element>
    <xsd:element name="LocPublishedDependentAssetsLookup" ma:index="83" nillable="true" ma:displayName="Loc Published Dependent Assets" ma:default="" ma:list="{4CDE398E-75A7-4993-8C61-2BFD31F64754}" ma:internalName="LocPublishedDependentAssetsLookup" ma:readOnly="true" ma:showField="PublishedDependentAssets" ma:web="6d93d202-47fc-4405-873a-cab67cc5f1b2">
      <xsd:simpleType>
        <xsd:restriction base="dms:Lookup"/>
      </xsd:simpleType>
    </xsd:element>
    <xsd:element name="LocPublishedLinkedAssetsLookup" ma:index="84" nillable="true" ma:displayName="Loc Published Linked Assets" ma:default="" ma:list="{4CDE398E-75A7-4993-8C61-2BFD31F64754}" ma:internalName="LocPublishedLinkedAssetsLookup" ma:readOnly="true" ma:showField="PublishedLinkedAssets" ma:web="6d93d202-47fc-4405-873a-cab67cc5f1b2">
      <xsd:simpleType>
        <xsd:restriction base="dms:Lookup"/>
      </xsd:simpleType>
    </xsd:element>
    <xsd:element name="LocRecommendedHandoff" ma:index="85" nillable="true" ma:displayName="Loc Recommended Handoff" ma:default="" ma:indexed="true" ma:internalName="LocRecommendedHandoff" ma:readOnly="false">
      <xsd:simpleType>
        <xsd:restriction base="dms:Text"/>
      </xsd:simpleType>
    </xsd:element>
    <xsd:element name="LocalizationTagsTaxHTField0" ma:index="87" nillable="true" ma:taxonomy="true" ma:internalName="LocalizationTagsTaxHTField0" ma:taxonomyFieldName="LocalizationTags" ma:displayName="Localization Tags" ma:readOnly="false" ma:default="" ma:fieldId="{db560eb5-700a-4f94-8fda-b57de4261f12}" ma:taxonomyMulti="true" ma:sspId="8f79753a-75d3-41f5-8ca3-40b843941b4f" ma:termSetId="5b7703a5-8e8b-4b58-8b31-1cea35331da3" ma:anchorId="00000000-0000-0000-0000-000000000000" ma:open="false" ma:isKeyword="false">
      <xsd:complexType>
        <xsd:sequence>
          <xsd:element ref="pc:Terms" minOccurs="0" maxOccurs="1"/>
        </xsd:sequence>
      </xsd:complexType>
    </xsd:element>
    <xsd:element name="MachineTranslated" ma:index="88" nillable="true" ma:displayName="Machine Translated" ma:default="" ma:internalName="MachineTranslated" ma:readOnly="false">
      <xsd:simpleType>
        <xsd:restriction base="dms:Boolean"/>
      </xsd:simpleType>
    </xsd:element>
    <xsd:element name="Manager" ma:index="89" nillable="true" ma:displayName="Manager" ma:hidden="true" ma:internalName="Manager" ma:readOnly="false">
      <xsd:simpleType>
        <xsd:restriction base="dms:Text"/>
      </xsd:simpleType>
    </xsd:element>
    <xsd:element name="Markets" ma:index="90" nillable="true" ma:displayName="Markets" ma:default="" ma:description="Leave blank to show in all markets" ma:list="{80C6DD30-196A-4C6B-B1BF-A43F3B8ACD4F}" ma:internalName="Markets" ma:readOnly="false" ma:showField="MarketName"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Milestone" ma:index="91" nillable="true" ma:displayName="Milestone" ma:default="" ma:internalName="Milestone" ma:readOnly="false">
      <xsd:simpleType>
        <xsd:restriction base="dms:Unknown"/>
      </xsd:simpleType>
    </xsd:element>
    <xsd:element name="TPNamespace" ma:index="94" nillable="true" ma:displayName="Namespace" ma:default="" ma:internalName="TPNamespace">
      <xsd:simpleType>
        <xsd:restriction base="dms:Text"/>
      </xsd:simpleType>
    </xsd:element>
    <xsd:element name="NumericId" ma:index="95" nillable="true" ma:displayName="Numeric ID" ma:default="" ma:indexed="true" ma:internalName="NumericId" ma:readOnly="false">
      <xsd:simpleType>
        <xsd:restriction base="dms:Number"/>
      </xsd:simpleType>
    </xsd:element>
    <xsd:element name="NumOfRatingsLookup" ma:index="96" nillable="true" ma:displayName="NumOfRatings" ma:default="" ma:list="{7E2D4CA2-442A-4FDA-AA57-71B8C7B2C53C}" ma:internalName="NumOfRatingsLookup" ma:readOnly="true" ma:showField="NumOfRatings"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OOCacheId" ma:index="97" nillable="true" ma:displayName="OOCacheId" ma:internalName="OOCacheId" ma:readOnly="false">
      <xsd:simpleType>
        <xsd:restriction base="dms:Text"/>
      </xsd:simpleType>
    </xsd:element>
    <xsd:element name="OpenTemplate" ma:index="98" nillable="true" ma:displayName="Open Template" ma:default="true" ma:internalName="OpenTemplate">
      <xsd:simpleType>
        <xsd:restriction base="dms:Boolean"/>
      </xsd:simpleType>
    </xsd:element>
    <xsd:element name="OriginAsset" ma:index="99" nillable="true" ma:displayName="Origin Asset" ma:default="" ma:internalName="OriginAsset" ma:readOnly="false">
      <xsd:simpleType>
        <xsd:restriction base="dms:Text"/>
      </xsd:simpleType>
    </xsd:element>
    <xsd:element name="OriginalRelease" ma:index="100" nillable="true" ma:displayName="Original Release" ma:default="15" ma:internalName="OriginalRelease" ma:readOnly="false">
      <xsd:simpleType>
        <xsd:restriction base="dms:Choice">
          <xsd:enumeration value="14"/>
          <xsd:enumeration value="15"/>
          <xsd:enumeration value="16"/>
        </xsd:restriction>
      </xsd:simpleType>
    </xsd:element>
    <xsd:element name="OriginalSourceMarket" ma:index="101" nillable="true" ma:displayName="Original Source Market Group" ma:default="" ma:internalName="OriginalSourceMarket" ma:readOnly="false">
      <xsd:simpleType>
        <xsd:restriction base="dms:Text"/>
      </xsd:simpleType>
    </xsd:element>
    <xsd:element name="OutputCachingOn" ma:index="102" nillable="true" ma:displayName="Output Caching" ma:default="true" ma:hidden="true" ma:internalName="OutputCachingOn" ma:readOnly="false">
      <xsd:simpleType>
        <xsd:restriction base="dms:Boolean"/>
      </xsd:simpleType>
    </xsd:element>
    <xsd:element name="ParentAssetId" ma:index="103" nillable="true" ma:displayName="Parent Asset Id" ma:default="" ma:internalName="ParentAssetId" ma:readOnly="false">
      <xsd:simpleType>
        <xsd:restriction base="dms:Text"/>
      </xsd:simpleType>
    </xsd:element>
    <xsd:element name="PlannedPubDate" ma:index="104" nillable="true" ma:displayName="Planned Publish Date" ma:default="" ma:indexed="true" ma:internalName="PlannedPubDate" ma:readOnly="false">
      <xsd:simpleType>
        <xsd:restriction base="dms:DateTime"/>
      </xsd:simpleType>
    </xsd:element>
    <xsd:element name="PolicheckWords" ma:index="105" nillable="true" ma:displayName="Policheck Words" ma:default="" ma:internalName="PolicheckWords" ma:readOnly="false">
      <xsd:simpleType>
        <xsd:restriction base="dms:Text"/>
      </xsd:simpleType>
    </xsd:element>
    <xsd:element name="BusinessGroup" ma:index="106" nillable="true" ma:displayName="Product Division Owner" ma:default="" ma:internalName="BusinessGroup" ma:readOnly="false">
      <xsd:simpleType>
        <xsd:restriction base="dms:Unknown"/>
      </xsd:simpleType>
    </xsd:element>
    <xsd:element name="UAProjectedTotalWords" ma:index="107" nillable="true" ma:displayName="Projected Word Count" ma:default="" ma:internalName="UAProjectedTotalWords" ma:readOnly="false">
      <xsd:simpleType>
        <xsd:restriction base="dms:Unknown"/>
      </xsd:simpleType>
    </xsd:element>
    <xsd:element name="Provider" ma:index="108" nillable="true" ma:displayName="Provider" ma:default="" ma:internalName="Provider" ma:readOnly="false">
      <xsd:simpleType>
        <xsd:restriction base="dms:Unknown"/>
      </xsd:simpleType>
    </xsd:element>
    <xsd:element name="Providers" ma:index="109" nillable="true" ma:displayName="Providers" ma:default="" ma:internalName="Providers">
      <xsd:simpleType>
        <xsd:restriction base="dms:Unknown"/>
      </xsd:simpleType>
    </xsd:element>
    <xsd:element name="PublishStatusLookup" ma:index="110" nillable="true" ma:displayName="Publish Status" ma:default="" ma:list="{7E2D4CA2-442A-4FDA-AA57-71B8C7B2C53C}" ma:internalName="PublishStatusLookup" ma:readOnly="false" ma:showField="PublishStatus"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PublishTargets" ma:index="111" nillable="true" ma:displayName="Publish Target" ma:default="OfficeOnlineVNext" ma:internalName="PublishTargets" ma:readOnly="false">
      <xsd:simpleType>
        <xsd:restriction base="dms:Unknown"/>
      </xsd:simpleType>
    </xsd:element>
    <xsd:element name="RecommendationsModifier" ma:index="112" nillable="true" ma:displayName="Recommendations Modifier" ma:default="" ma:internalName="RecommendationsModifier" ma:readOnly="false">
      <xsd:simpleType>
        <xsd:restriction base="dms:Number"/>
      </xsd:simpleType>
    </xsd:element>
    <xsd:element name="ArtSampleDocs" ma:index="113" nillable="true" ma:displayName="Sample Docs" ma:default="" ma:hidden="true" ma:internalName="ArtSampleDocs" ma:readOnly="false">
      <xsd:simpleType>
        <xsd:restriction base="dms:Text"/>
      </xsd:simpleType>
    </xsd:element>
    <xsd:element name="ScenarioTagsTaxHTField0" ma:index="115" nillable="true" ma:taxonomy="true" ma:internalName="ScenarioTagsTaxHTField0" ma:taxonomyFieldName="ScenarioTags" ma:displayName="Scenarios" ma:readOnly="false" ma:default="" ma:fieldId="{6e3f7319-fb8f-4449-8902-000ab73a8566}" ma:taxonomyMulti="true" ma:sspId="8f79753a-75d3-41f5-8ca3-40b843941b4f" ma:termSetId="4b7d5f16-e2f2-4fc0-bab3-6e8b931e57d6" ma:anchorId="00000000-0000-0000-0000-000000000000" ma:open="false" ma:isKeyword="false">
      <xsd:complexType>
        <xsd:sequence>
          <xsd:element ref="pc:Terms" minOccurs="0" maxOccurs="1"/>
        </xsd:sequence>
      </xsd:complexType>
    </xsd:element>
    <xsd:element name="ShowIn" ma:index="117" nillable="true" ma:displayName="Show In" ma:default="Show everywhere" ma:internalName="ShowIn" ma:readOnly="false">
      <xsd:simpleType>
        <xsd:restriction base="dms:Choice">
          <xsd:enumeration value="Hide on web"/>
          <xsd:enumeration value="On Web no search"/>
          <xsd:enumeration value="Show everywhere"/>
          <xsd:enumeration value="Special use only"/>
        </xsd:restriction>
      </xsd:simpleType>
    </xsd:element>
    <xsd:element name="SourceTitle" ma:index="118" nillable="true" ma:displayName="Source Title" ma:default="" ma:indexed="true" ma:internalName="SourceTitle" ma:readOnly="false">
      <xsd:simpleType>
        <xsd:restriction base="dms:Text"/>
      </xsd:simpleType>
    </xsd:element>
    <xsd:element name="CSXSubmissionDate" ma:index="119" nillable="true" ma:displayName="Submission Date" ma:default="" ma:internalName="CSXSubmissionDate" ma:readOnly="false">
      <xsd:simpleType>
        <xsd:restriction base="dms:DateTime"/>
      </xsd:simpleType>
    </xsd:element>
    <xsd:element name="SubmitterId" ma:index="120" nillable="true" ma:displayName="Submitter ID" ma:default="" ma:internalName="SubmitterId" ma:readOnly="false">
      <xsd:simpleType>
        <xsd:restriction base="dms:Text"/>
      </xsd:simpleType>
    </xsd:element>
    <xsd:element name="TaxCatchAll" ma:index="121" nillable="true" ma:displayName="Taxonomy Catch All Column" ma:hidden="true" ma:list="{11d213f5-ec09-44b6-a8be-9da225be7a8d}" ma:internalName="TaxCatchAll" ma:showField="CatchAllData"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TaxCatchAllLabel" ma:index="122" nillable="true" ma:displayName="Taxonomy Catch All Column1" ma:hidden="true" ma:list="{11d213f5-ec09-44b6-a8be-9da225be7a8d}" ma:internalName="TaxCatchAllLabel" ma:readOnly="true" ma:showField="CatchAllDataLabel" ma:web="6d93d202-47fc-4405-873a-cab67cc5f1b2">
      <xsd:complexType>
        <xsd:complexContent>
          <xsd:extension base="dms:MultiChoiceLookup">
            <xsd:sequence>
              <xsd:element name="Value" type="dms:Lookup" maxOccurs="unbounded" minOccurs="0" nillable="true"/>
            </xsd:sequence>
          </xsd:extension>
        </xsd:complexContent>
      </xsd:complexType>
    </xsd:element>
    <xsd:element name="TemplateStatus" ma:index="123" nillable="true" ma:displayName="Template Status" ma:default="" ma:internalName="TemplateStatus">
      <xsd:simpleType>
        <xsd:restriction base="dms:Unknown"/>
      </xsd:simpleType>
    </xsd:element>
    <xsd:element name="TemplateTemplateType" ma:index="124" nillable="true" ma:displayName="Template Type" ma:default="" ma:internalName="TemplateTemplateType">
      <xsd:simpleType>
        <xsd:restriction base="dms:Unknown"/>
      </xsd:simpleType>
    </xsd:element>
    <xsd:element name="ThumbnailAssetId" ma:index="125" nillable="true" ma:displayName="Thumbnail Image Asset" ma:default="" ma:internalName="ThumbnailAssetId" ma:readOnly="false">
      <xsd:simpleType>
        <xsd:restriction base="dms:Text"/>
      </xsd:simpleType>
    </xsd:element>
    <xsd:element name="TimesCloned" ma:index="126" nillable="true" ma:displayName="Times Cloned" ma:default="" ma:internalName="TimesCloned" ma:readOnly="false">
      <xsd:simpleType>
        <xsd:restriction base="dms:Number"/>
      </xsd:simpleType>
    </xsd:element>
    <xsd:element name="TrustLevel" ma:index="128" nillable="true" ma:displayName="Trust Level" ma:default="1 Microsoft Managed Content" ma:internalName="TrustLevel" ma:readOnly="false">
      <xsd:simpleType>
        <xsd:restriction base="dms:Unknown"/>
      </xsd:simpleType>
    </xsd:element>
    <xsd:element name="UALocComments" ma:index="129" nillable="true" ma:displayName="UA Loc Comments" ma:default="" ma:internalName="UALocComments" ma:readOnly="false">
      <xsd:simpleType>
        <xsd:restriction base="dms:Note"/>
      </xsd:simpleType>
    </xsd:element>
    <xsd:element name="UALocRecommendation" ma:index="130" nillable="true" ma:displayName="UA Loc Recommendation" ma:default="Localize" ma:internalName="UALocRecommendation" ma:readOnly="false">
      <xsd:simpleType>
        <xsd:restriction base="dms:Choice">
          <xsd:enumeration value="Localize"/>
          <xsd:enumeration value="Never Localize"/>
          <xsd:enumeration value="Priority Localize"/>
        </xsd:restriction>
      </xsd:simpleType>
    </xsd:element>
    <xsd:element name="UANotes" ma:index="131" nillable="true" ma:displayName="UA Notes" ma:default="" ma:internalName="UANotes" ma:readOnly="false">
      <xsd:simpleType>
        <xsd:restriction base="dms:Note"/>
      </xsd:simpleType>
    </xsd:element>
    <xsd:element name="TPAppVersion" ma:index="132" nillable="true" ma:displayName="Version" ma:default="" ma:internalName="TPAppVersion">
      <xsd:simpleType>
        <xsd:restriction base="dms:Text"/>
      </xsd:simpleType>
    </xsd:element>
    <xsd:element name="VoteCount" ma:index="133" nillable="true" ma:displayName="Vote Count" ma:default="" ma:internalName="VoteCount" ma:readOnly="fals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64acb2c5-0a2b-4bda-bd34-58e36cbb80d2" elementFormDefault="qualified">
    <xsd:import namespace="http://schemas.microsoft.com/office/2006/documentManagement/types"/>
    <xsd:import namespace="http://schemas.microsoft.com/office/infopath/2007/PartnerControls"/>
    <xsd:element name="Description0" ma:index="134" nillable="true" ma:displayName="Description" ma:internalName="Description0">
      <xsd:simpleType>
        <xsd:restriction base="dms:Note"/>
      </xsd:simpleType>
    </xsd:element>
    <xsd:element name="Component" ma:index="135" nillable="true" ma:displayName="Component" ma:internalName="Component">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2" ma:displayName="Content Type"/>
        <xsd:element ref="dc:title" minOccurs="0" maxOccurs="1" ma:index="12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AssetEditForm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AcquiredFrom xmlns="6d93d202-47fc-4405-873a-cab67cc5f1b2" xsi:nil="true"/>
    <IsSearchable xmlns="6d93d202-47fc-4405-873a-cab67cc5f1b2">true</IsSearchable>
    <EditorialStatus xmlns="6d93d202-47fc-4405-873a-cab67cc5f1b2">Complete</EditorialStatus>
    <OriginAsset xmlns="6d93d202-47fc-4405-873a-cab67cc5f1b2" xsi:nil="true"/>
    <ThumbnailAssetId xmlns="6d93d202-47fc-4405-873a-cab67cc5f1b2" xsi:nil="true"/>
    <TrustLevel xmlns="6d93d202-47fc-4405-873a-cab67cc5f1b2">3 Community New</TrustLevel>
    <MarketSpecific xmlns="6d93d202-47fc-4405-873a-cab67cc5f1b2">true</MarketSpecific>
    <TPNamespace xmlns="6d93d202-47fc-4405-873a-cab67cc5f1b2" xsi:nil="true"/>
    <DirectSourceMarket xmlns="6d93d202-47fc-4405-873a-cab67cc5f1b2">english</DirectSourceMarket>
    <MachineTranslated xmlns="6d93d202-47fc-4405-873a-cab67cc5f1b2">false</MachineTranslated>
    <PlannedPubDate xmlns="6d93d202-47fc-4405-873a-cab67cc5f1b2" xsi:nil="true"/>
    <SubmitterId xmlns="6d93d202-47fc-4405-873a-cab67cc5f1b2">9c60ae39-ee33-43c2-b863-454968d0f2cc</SubmitterId>
    <Downloads xmlns="6d93d202-47fc-4405-873a-cab67cc5f1b2">0</Downloads>
    <OriginalSourceMarket xmlns="6d93d202-47fc-4405-873a-cab67cc5f1b2">english</OriginalSourceMarket>
    <PublishTargets xmlns="6d93d202-47fc-4405-873a-cab67cc5f1b2">OfficeOnline</PublishTargets>
    <ArtSampleDocs xmlns="6d93d202-47fc-4405-873a-cab67cc5f1b2" xsi:nil="true"/>
    <ApprovalLog xmlns="6d93d202-47fc-4405-873a-cab67cc5f1b2" xsi:nil="true"/>
    <ApprovalStatus xmlns="6d93d202-47fc-4405-873a-cab67cc5f1b2">InProgress</ApprovalStatus>
    <TPComponent xmlns="6d93d202-47fc-4405-873a-cab67cc5f1b2">PPTFiles</TPComponent>
    <EditorialTags xmlns="6d93d202-47fc-4405-873a-cab67cc5f1b2" xsi:nil="true"/>
    <TPExecutable xmlns="6d93d202-47fc-4405-873a-cab67cc5f1b2" xsi:nil="true"/>
    <LastHandOff xmlns="6d93d202-47fc-4405-873a-cab67cc5f1b2" xsi:nil="true"/>
    <BusinessGroup xmlns="6d93d202-47fc-4405-873a-cab67cc5f1b2" xsi:nil="true"/>
    <TPAppVersion xmlns="6d93d202-47fc-4405-873a-cab67cc5f1b2">12</TPAppVersion>
    <VoteCount xmlns="6d93d202-47fc-4405-873a-cab67cc5f1b2" xsi:nil="true"/>
    <APAuthor xmlns="6d93d202-47fc-4405-873a-cab67cc5f1b2">
      <UserInfo>
        <DisplayName>_o14migrate</DisplayName>
        <AccountId>266</AccountId>
        <AccountType/>
      </UserInfo>
    </APAuthor>
    <TPCommandLine xmlns="6d93d202-47fc-4405-873a-cab67cc5f1b2">{PP} /n {FilePath}</TPCommandLine>
    <UACurrentWords xmlns="6d93d202-47fc-4405-873a-cab67cc5f1b2" xsi:nil="true"/>
    <AssetId xmlns="6d93d202-47fc-4405-873a-cab67cc5f1b2">TP030007425</AssetId>
    <Manager xmlns="6d93d202-47fc-4405-873a-cab67cc5f1b2" xsi:nil="true"/>
    <NumericId xmlns="6d93d202-47fc-4405-873a-cab67cc5f1b2">-1</NumericId>
    <Component xmlns="64acb2c5-0a2b-4bda-bd34-58e36cbb80d2" xsi:nil="true"/>
    <HandoffToMSDN xmlns="6d93d202-47fc-4405-873a-cab67cc5f1b2" xsi:nil="true"/>
    <Markets xmlns="6d93d202-47fc-4405-873a-cab67cc5f1b2">
      <Value>2</Value>
    </Markets>
    <UALocComments xmlns="6d93d202-47fc-4405-873a-cab67cc5f1b2" xsi:nil="true"/>
    <UALocRecommendation xmlns="6d93d202-47fc-4405-873a-cab67cc5f1b2">Localize</UALocRecommendation>
    <AssetStart xmlns="6d93d202-47fc-4405-873a-cab67cc5f1b2">2010-04-16T14:07:20+00:00</AssetStart>
    <CrawlForDependencies xmlns="6d93d202-47fc-4405-873a-cab67cc5f1b2">false</CrawlForDependencies>
    <LastModifiedDateTime xmlns="6d93d202-47fc-4405-873a-cab67cc5f1b2" xsi:nil="true"/>
    <LastPublishResultLookup xmlns="6d93d202-47fc-4405-873a-cab67cc5f1b2" xsi:nil="true"/>
    <PublishStatusLookup xmlns="6d93d202-47fc-4405-873a-cab67cc5f1b2">
      <Value>328162</Value>
      <Value>501637</Value>
    </PublishStatusLookup>
    <AverageRating xmlns="6d93d202-47fc-4405-873a-cab67cc5f1b2" xsi:nil="true"/>
    <CSXUpdate xmlns="6d93d202-47fc-4405-873a-cab67cc5f1b2">false</CSXUpdate>
    <UAProjectedTotalWords xmlns="6d93d202-47fc-4405-873a-cab67cc5f1b2" xsi:nil="true"/>
    <AssetExpire xmlns="6d93d202-47fc-4405-873a-cab67cc5f1b2">2100-01-01T00:00:00+00:00</AssetExpire>
    <AssetType xmlns="6d93d202-47fc-4405-873a-cab67cc5f1b2">TP</AssetType>
    <IntlLangReviewDate xmlns="6d93d202-47fc-4405-873a-cab67cc5f1b2" xsi:nil="true"/>
    <TPFriendlyName xmlns="6d93d202-47fc-4405-873a-cab67cc5f1b2">Thème noel - Concept rouge et blanc</TPFriendlyName>
    <IntlLangReview xmlns="6d93d202-47fc-4405-873a-cab67cc5f1b2" xsi:nil="true"/>
    <OOCacheId xmlns="6d93d202-47fc-4405-873a-cab67cc5f1b2" xsi:nil="true"/>
    <PolicheckWords xmlns="6d93d202-47fc-4405-873a-cab67cc5f1b2" xsi:nil="true"/>
    <TemplateStatus xmlns="6d93d202-47fc-4405-873a-cab67cc5f1b2">Complete</TemplateStatus>
    <CSXSubmissionMarket xmlns="6d93d202-47fc-4405-873a-cab67cc5f1b2" xsi:nil="true"/>
    <FriendlyTitle xmlns="6d93d202-47fc-4405-873a-cab67cc5f1b2" xsi:nil="true"/>
    <TPLaunchHelpLinkType xmlns="6d93d202-47fc-4405-873a-cab67cc5f1b2" xsi:nil="true"/>
    <Providers xmlns="6d93d202-47fc-4405-873a-cab67cc5f1b2" xsi:nil="true"/>
    <SourceTitle xmlns="6d93d202-47fc-4405-873a-cab67cc5f1b2">Thème noel - Concept rouge et blanc</SourceTitle>
    <TemplateTemplateType xmlns="6d93d202-47fc-4405-873a-cab67cc5f1b2">PowerPoint 12 Default</TemplateTemplateType>
    <TimesCloned xmlns="6d93d202-47fc-4405-873a-cab67cc5f1b2" xsi:nil="true"/>
    <ClipArtFilename xmlns="6d93d202-47fc-4405-873a-cab67cc5f1b2" xsi:nil="true"/>
    <APDescription xmlns="6d93d202-47fc-4405-873a-cab67cc5f1b2" xsi:nil="true"/>
    <TPApplication xmlns="6d93d202-47fc-4405-873a-cab67cc5f1b2">PowerPoint</TPApplication>
    <CSXHash xmlns="6d93d202-47fc-4405-873a-cab67cc5f1b2">eLyDCQ2OIupD+Wn4/Ft7k26YKPI=</CSXHash>
    <PrimaryImageGen xmlns="6d93d202-47fc-4405-873a-cab67cc5f1b2">true</PrimaryImageGen>
    <ContentItem xmlns="6d93d202-47fc-4405-873a-cab67cc5f1b2" xsi:nil="true"/>
    <IsDeleted xmlns="6d93d202-47fc-4405-873a-cab67cc5f1b2">false</IsDeleted>
    <ShowIn xmlns="6d93d202-47fc-4405-873a-cab67cc5f1b2">Show everywhere</ShowIn>
    <BugNumber xmlns="6d93d202-47fc-4405-873a-cab67cc5f1b2" xsi:nil="true"/>
    <LegacyData xmlns="6d93d202-47fc-4405-873a-cab67cc5f1b2">ListingID:;Manager:;BuildStatus:Publish Passed;MockupPath:</LegacyData>
    <TPLaunchHelpLink xmlns="6d93d202-47fc-4405-873a-cab67cc5f1b2" xsi:nil="true"/>
    <Milestone xmlns="6d93d202-47fc-4405-873a-cab67cc5f1b2" xsi:nil="true"/>
    <UANotes xmlns="6d93d202-47fc-4405-873a-cab67cc5f1b2" xsi:nil="true"/>
    <Description0 xmlns="64acb2c5-0a2b-4bda-bd34-58e36cbb80d2" xsi:nil="true"/>
    <IntlLangReviewer xmlns="6d93d202-47fc-4405-873a-cab67cc5f1b2" xsi:nil="true"/>
    <IntlLocPriority xmlns="6d93d202-47fc-4405-873a-cab67cc5f1b2" xsi:nil="true"/>
    <OpenTemplate xmlns="6d93d202-47fc-4405-873a-cab67cc5f1b2">true</OpenTemplate>
    <Provider xmlns="6d93d202-47fc-4405-873a-cab67cc5f1b2" xsi:nil="true"/>
    <CSXSubmissionDate xmlns="6d93d202-47fc-4405-873a-cab67cc5f1b2">2009-10-10T07:00:00+00:00</CSXSubmissionDate>
    <TPClientViewer xmlns="6d93d202-47fc-4405-873a-cab67cc5f1b2" xsi:nil="true"/>
    <DSATActionTaken xmlns="6d93d202-47fc-4405-873a-cab67cc5f1b2" xsi:nil="true"/>
    <APEditor xmlns="6d93d202-47fc-4405-873a-cab67cc5f1b2">
      <UserInfo>
        <DisplayName>_o14migrate</DisplayName>
        <AccountId>266</AccountId>
        <AccountType/>
      </UserInfo>
    </APEditor>
    <TPInstallLocation xmlns="6d93d202-47fc-4405-873a-cab67cc5f1b2">{My Templates}</TPInstallLocation>
    <OutputCachingOn xmlns="6d93d202-47fc-4405-873a-cab67cc5f1b2">false</OutputCachingOn>
    <ParentAssetId xmlns="6d93d202-47fc-4405-873a-cab67cc5f1b2" xsi:nil="true"/>
    <LocManualTestRequired xmlns="6d93d202-47fc-4405-873a-cab67cc5f1b2">false</LocManualTestRequired>
    <LocalizationTagsTaxHTField0 xmlns="6d93d202-47fc-4405-873a-cab67cc5f1b2">
      <Terms xmlns="http://schemas.microsoft.com/office/infopath/2007/PartnerControls"/>
    </LocalizationTagsTaxHTField0>
    <CampaignTagsTaxHTField0 xmlns="6d93d202-47fc-4405-873a-cab67cc5f1b2">
      <Terms xmlns="http://schemas.microsoft.com/office/infopath/2007/PartnerControls"/>
    </CampaignTagsTaxHTField0>
    <LocLastLocAttemptVersionLookup xmlns="6d93d202-47fc-4405-873a-cab67cc5f1b2">169733</LocLastLocAttemptVersionLookup>
    <InternalTagsTaxHTField0 xmlns="6d93d202-47fc-4405-873a-cab67cc5f1b2">
      <Terms xmlns="http://schemas.microsoft.com/office/infopath/2007/PartnerControls"/>
    </InternalTagsTaxHTField0>
    <LocRecommendedHandoff xmlns="6d93d202-47fc-4405-873a-cab67cc5f1b2" xsi:nil="true"/>
    <BlockPublish xmlns="6d93d202-47fc-4405-873a-cab67cc5f1b2">false</BlockPublish>
    <LocComments xmlns="6d93d202-47fc-4405-873a-cab67cc5f1b2" xsi:nil="true"/>
    <TaxCatchAll xmlns="6d93d202-47fc-4405-873a-cab67cc5f1b2"/>
    <OriginalRelease xmlns="6d93d202-47fc-4405-873a-cab67cc5f1b2">14</OriginalRelease>
    <RecommendationsModifier xmlns="6d93d202-47fc-4405-873a-cab67cc5f1b2" xsi:nil="true"/>
    <ScenarioTagsTaxHTField0 xmlns="6d93d202-47fc-4405-873a-cab67cc5f1b2">
      <Terms xmlns="http://schemas.microsoft.com/office/infopath/2007/PartnerControls"/>
    </ScenarioTagsTaxHTField0>
    <FeatureTagsTaxHTField0 xmlns="6d93d202-47fc-4405-873a-cab67cc5f1b2">
      <Terms xmlns="http://schemas.microsoft.com/office/infopath/2007/PartnerControls"/>
    </FeatureTagsTaxHTField0>
    <LocMarketGroupTiers2 xmlns="6d93d202-47fc-4405-873a-cab67cc5f1b2" xsi:nil="true"/>
  </documentManagement>
</p:properties>
</file>

<file path=customXml/itemProps1.xml><?xml version="1.0" encoding="utf-8"?>
<ds:datastoreItem xmlns:ds="http://schemas.openxmlformats.org/officeDocument/2006/customXml" ds:itemID="{20AB6EC8-92FA-4AB0-8F58-2F93644217B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d93d202-47fc-4405-873a-cab67cc5f1b2"/>
    <ds:schemaRef ds:uri="64acb2c5-0a2b-4bda-bd34-58e36cbb80d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1140276-72D8-4383-8266-05318D30D881}">
  <ds:schemaRefs>
    <ds:schemaRef ds:uri="http://schemas.microsoft.com/sharepoint/v3/contenttype/forms"/>
  </ds:schemaRefs>
</ds:datastoreItem>
</file>

<file path=customXml/itemProps3.xml><?xml version="1.0" encoding="utf-8"?>
<ds:datastoreItem xmlns:ds="http://schemas.openxmlformats.org/officeDocument/2006/customXml" ds:itemID="{D0BBC4BD-F698-4E3E-8EDA-5A0D37DB1884}">
  <ds:schemaRefs>
    <ds:schemaRef ds:uri="http://schemas.microsoft.com/office/2006/metadata/properties"/>
    <ds:schemaRef ds:uri="http://schemas.microsoft.com/office/infopath/2007/PartnerControls"/>
    <ds:schemaRef ds:uri="6d93d202-47fc-4405-873a-cab67cc5f1b2"/>
    <ds:schemaRef ds:uri="64acb2c5-0a2b-4bda-bd34-58e36cbb80d2"/>
  </ds:schemaRefs>
</ds:datastoreItem>
</file>

<file path=docProps/app.xml><?xml version="1.0" encoding="utf-8"?>
<Properties xmlns="http://schemas.openxmlformats.org/officeDocument/2006/extended-properties" xmlns:vt="http://schemas.openxmlformats.org/officeDocument/2006/docPropsVTypes">
  <Template>Thème noel - Concept rouge et blanc</Template>
  <TotalTime>311</TotalTime>
  <Words>4398</Words>
  <Application>Microsoft Office PowerPoint</Application>
  <PresentationFormat>Affichage à l'écran (4:3)</PresentationFormat>
  <Paragraphs>316</Paragraphs>
  <Slides>43</Slides>
  <Notes>0</Notes>
  <HiddenSlides>0</HiddenSlides>
  <MMClips>1</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43</vt:i4>
      </vt:variant>
    </vt:vector>
  </HeadingPairs>
  <TitlesOfParts>
    <vt:vector size="47" baseType="lpstr">
      <vt:lpstr>Arial</vt:lpstr>
      <vt:lpstr>Calibri</vt:lpstr>
      <vt:lpstr>Dekko</vt:lpstr>
      <vt:lpstr>Thème Office</vt:lpstr>
      <vt:lpstr>GAGNE TON CHAPITRE</vt:lpstr>
      <vt:lpstr>Connais-tu les histoires du petit Nicolas ? Tu vas découvrir la lettre au Père Noël du petit Nicolas. Tu devras réaliser des défis pour gagner les chapitres suivants.  « Cher Père Noël », Histoires inédites du Petit Nicolas-volume 2, René Goscinny et Jean-Jacques Sempé, IMAV éditions, 2006</vt:lpstr>
      <vt:lpstr>Chapitre 1</vt:lpstr>
      <vt:lpstr>Défi 1 :  Trie les verbes soulignés dans le tableau suivant</vt:lpstr>
      <vt:lpstr>Défi 1 :  Trie les verbes soulignés dans le tableau suivant</vt:lpstr>
      <vt:lpstr>Défi 1 : CORRECTION  </vt:lpstr>
      <vt:lpstr>Chapitre 2</vt:lpstr>
      <vt:lpstr>Défi 2 :  Colorie les sujets en bleu</vt:lpstr>
      <vt:lpstr>Défi 2 : CORRECTION Colorie les sujets en bleu</vt:lpstr>
      <vt:lpstr>Chapitre 3</vt:lpstr>
      <vt:lpstr>Chapitre 3 suite</vt:lpstr>
      <vt:lpstr>Défi 3 :  Trouve 2 mots de la famille de :</vt:lpstr>
      <vt:lpstr>Défi 3 : CORRECTION Trouve 2 mots de la famille de :</vt:lpstr>
      <vt:lpstr>Chapitre 4</vt:lpstr>
      <vt:lpstr>Défi 4 :  Replace toutes les majuscules</vt:lpstr>
      <vt:lpstr>Défi 4 : CORRECTION Replace toutes les majuscules</vt:lpstr>
      <vt:lpstr>Chapitre 5</vt:lpstr>
      <vt:lpstr>Défi 5 :  Classe ces mots dans l’ordre alphabétique</vt:lpstr>
      <vt:lpstr>Défi 5 : CORRECTION Classe ces mots dans l’ordre alphabétique</vt:lpstr>
      <vt:lpstr>Chapitre 6</vt:lpstr>
      <vt:lpstr>Défi 6 :  Trouve un antonyme du mot en gras</vt:lpstr>
      <vt:lpstr>Défi 6 : CORRECTION Trouve un antonyme du mot en gras</vt:lpstr>
      <vt:lpstr>Chapitre 7</vt:lpstr>
      <vt:lpstr>Défi 7 :  Retrouve les verbes conjugués</vt:lpstr>
      <vt:lpstr>Défi 7 : CORRECTION Retrouve les verbes conjugués</vt:lpstr>
      <vt:lpstr>Chapitre 8</vt:lpstr>
      <vt:lpstr>Défi 8 :  Écris ces groupes nominaux au pluriel</vt:lpstr>
      <vt:lpstr>Défi 8 : CORRECTION Écris ces groupes nominaux au pluriel</vt:lpstr>
      <vt:lpstr>Chapitre 9</vt:lpstr>
      <vt:lpstr>Chapitre 9 suite</vt:lpstr>
      <vt:lpstr>Défi 9 :  Trouve les 7 négations</vt:lpstr>
      <vt:lpstr>Défi 9 : CORRECTION Trouve les 6 négations</vt:lpstr>
      <vt:lpstr>Chapitre 10</vt:lpstr>
      <vt:lpstr>Défi 10 : Trie les déterminants soulignés dans le tableau</vt:lpstr>
      <vt:lpstr>Défi 10 : CORRECTION Trie les déterminants soulignés dans le tableau</vt:lpstr>
      <vt:lpstr>Chapitre 11</vt:lpstr>
      <vt:lpstr>Défi 11 : Remplis le tableau à l’aide des mots du texte</vt:lpstr>
      <vt:lpstr>Défi 11 : CORRECTION Remplis le tableau à l’aide des mots du texte</vt:lpstr>
      <vt:lpstr>Chapitre 12</vt:lpstr>
      <vt:lpstr>Défi 12 : Sépare les mots pour retrouver la phrase exacte</vt:lpstr>
      <vt:lpstr>Défi 12 : CORRECTION Sépare les mots pour retrouver la phrase exacte</vt:lpstr>
      <vt:lpstr>BRAVO !!!</vt:lpstr>
      <vt:lpstr>Crédits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GAGNE TON CHAPITRE</dc:title>
  <dc:creator>MHF</dc:creator>
  <cp:lastModifiedBy>MH</cp:lastModifiedBy>
  <cp:revision>31</cp:revision>
  <dcterms:created xsi:type="dcterms:W3CDTF">2020-10-20T20:17:18Z</dcterms:created>
  <dcterms:modified xsi:type="dcterms:W3CDTF">2020-12-02T20:52:02Z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0x01010069924D1ECC420D47A2456556BC94F7370400BDF4491DEA4973499845289601F88B9F</vt:lpwstr>
  </property>
  <property fmtid="{D5CDD505-2E9C-101B-9397-08002B2CF9AE}" pid="3" name="Applications">
    <vt:lpwstr>53;#PowerPoint 12</vt:lpwstr>
  </property>
  <property fmtid="{D5CDD505-2E9C-101B-9397-08002B2CF9AE}" pid="4" name="Order">
    <vt:r8>8597700</vt:r8>
  </property>
  <property fmtid="{D5CDD505-2E9C-101B-9397-08002B2CF9AE}" pid="5" name="APTrustLevel">
    <vt:r8>3</vt:r8>
  </property>
</Properties>
</file>